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402" r:id="rId2"/>
    <p:sldId id="494" r:id="rId3"/>
    <p:sldId id="435" r:id="rId4"/>
    <p:sldId id="485" r:id="rId5"/>
    <p:sldId id="486" r:id="rId6"/>
    <p:sldId id="523" r:id="rId7"/>
    <p:sldId id="492" r:id="rId8"/>
    <p:sldId id="522" r:id="rId9"/>
    <p:sldId id="491" r:id="rId10"/>
    <p:sldId id="490" r:id="rId11"/>
    <p:sldId id="513" r:id="rId12"/>
    <p:sldId id="515" r:id="rId13"/>
    <p:sldId id="514" r:id="rId14"/>
    <p:sldId id="493" r:id="rId15"/>
    <p:sldId id="517" r:id="rId16"/>
    <p:sldId id="518" r:id="rId17"/>
    <p:sldId id="519" r:id="rId18"/>
    <p:sldId id="520" r:id="rId19"/>
    <p:sldId id="521" r:id="rId20"/>
    <p:sldId id="495" r:id="rId21"/>
    <p:sldId id="496" r:id="rId22"/>
    <p:sldId id="510" r:id="rId23"/>
    <p:sldId id="497" r:id="rId24"/>
    <p:sldId id="524" r:id="rId25"/>
    <p:sldId id="500" r:id="rId26"/>
    <p:sldId id="501" r:id="rId27"/>
    <p:sldId id="511" r:id="rId28"/>
    <p:sldId id="525" r:id="rId29"/>
    <p:sldId id="512" r:id="rId30"/>
    <p:sldId id="260"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21DE"/>
    <a:srgbClr val="D397B8"/>
    <a:srgbClr val="9F4373"/>
    <a:srgbClr val="943A74"/>
    <a:srgbClr val="914062"/>
    <a:srgbClr val="D7FFF9"/>
    <a:srgbClr val="8EFD5D"/>
    <a:srgbClr val="43C1F5"/>
    <a:srgbClr val="F8F504"/>
    <a:srgbClr val="41F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7" d="100"/>
          <a:sy n="87" d="100"/>
        </p:scale>
        <p:origin x="1044" y="66"/>
      </p:cViewPr>
      <p:guideLst/>
    </p:cSldViewPr>
  </p:slideViewPr>
  <p:notesTextViewPr>
    <p:cViewPr>
      <p:scale>
        <a:sx n="1" d="1"/>
        <a:sy n="1" d="1"/>
      </p:scale>
      <p:origin x="0" y="0"/>
    </p:cViewPr>
  </p:notesTextViewPr>
  <p:sorterViewPr>
    <p:cViewPr>
      <p:scale>
        <a:sx n="100" d="100"/>
        <a:sy n="100" d="100"/>
      </p:scale>
      <p:origin x="0" y="-298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063927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8393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6529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5128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51739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0009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71570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117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98715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96552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600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34175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8012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8046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7589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9AB62-8C51-47B0-BCF5-0B2ECF0B9C31}" type="slidenum">
              <a:rPr lang="en-US" altLang="zh-CN"/>
              <a:pPr/>
              <a:t>11</a:t>
            </a:fld>
            <a:endParaRPr lang="en-US" altLang="zh-CN"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zh-CN" altLang="en-US"/>
              <a:t>在距今约</a:t>
            </a:r>
            <a:r>
              <a:rPr lang="en-US" altLang="zh-CN" dirty="0"/>
              <a:t>2.8</a:t>
            </a:r>
            <a:r>
              <a:rPr lang="zh-CN" altLang="en-US"/>
              <a:t>亿年的二迭纪，南极洲作为古冈瓦那大陆的一部分，尚位于南半球中纬度地带。当时气侯温暖潮湿，植物繁盛，聚煤条件良好，形成了丰富的煤炭资源。随后到侏罗纪中期，古冈瓦那大陆开始解体。分裂出来的南极大陆 缓缓向南漂移，靠拢极地。大约到第三纪渐新世至中新世之间，才移到现在的位置。 </a:t>
            </a:r>
          </a:p>
        </p:txBody>
      </p:sp>
    </p:spTree>
    <p:extLst>
      <p:ext uri="{BB962C8B-B14F-4D97-AF65-F5344CB8AC3E}">
        <p14:creationId xmlns:p14="http://schemas.microsoft.com/office/powerpoint/2010/main" val="1223460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6021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smtClean="0">
                <a:solidFill>
                  <a:schemeClr val="tx1"/>
                </a:solidFill>
                <a:effectLst/>
                <a:latin typeface="+mn-lt"/>
                <a:ea typeface="+mn-ea"/>
                <a:cs typeface="+mn-cs"/>
              </a:rPr>
              <a:t>罗斯海新站预计</a:t>
            </a:r>
            <a:r>
              <a:rPr lang="en-US" altLang="zh-CN" sz="1200" b="0" i="0" kern="1200" dirty="0" smtClean="0">
                <a:solidFill>
                  <a:schemeClr val="tx1"/>
                </a:solidFill>
                <a:effectLst/>
                <a:latin typeface="+mn-lt"/>
                <a:ea typeface="+mn-ea"/>
                <a:cs typeface="+mn-cs"/>
              </a:rPr>
              <a:t>2022</a:t>
            </a:r>
            <a:r>
              <a:rPr lang="zh-CN" altLang="en-US" sz="1200" b="0" i="0" kern="1200" dirty="0" smtClean="0">
                <a:solidFill>
                  <a:schemeClr val="tx1"/>
                </a:solidFill>
                <a:effectLst/>
                <a:latin typeface="+mn-lt"/>
                <a:ea typeface="+mn-ea"/>
                <a:cs typeface="+mn-cs"/>
              </a:rPr>
              <a:t>年建成</a:t>
            </a:r>
            <a:endParaRPr lang="zh-CN" altLang="en-US" dirty="0"/>
          </a:p>
        </p:txBody>
      </p:sp>
    </p:spTree>
    <p:extLst>
      <p:ext uri="{BB962C8B-B14F-4D97-AF65-F5344CB8AC3E}">
        <p14:creationId xmlns:p14="http://schemas.microsoft.com/office/powerpoint/2010/main" val="23877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2020/12/17</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28.jpe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27.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1.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30.png"/><Relationship Id="rId10" Type="http://schemas.openxmlformats.org/officeDocument/2006/relationships/tags" Target="../tags/tag10.xml"/><Relationship Id="rId19"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29.jpeg"/></Relationships>
</file>

<file path=ppt/slides/_rels/slide16.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30.png"/><Relationship Id="rId2" Type="http://schemas.openxmlformats.org/officeDocument/2006/relationships/tags" Target="../tags/tag20.xml"/><Relationship Id="rId16" Type="http://schemas.openxmlformats.org/officeDocument/2006/relationships/image" Target="../media/image32.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notesSlide" Target="../notesSlides/notesSlide10.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slideLayout" Target="../slideLayouts/slideLayout7.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35.jpeg"/><Relationship Id="rId2" Type="http://schemas.openxmlformats.org/officeDocument/2006/relationships/tags" Target="../tags/tag33.xml"/><Relationship Id="rId16" Type="http://schemas.openxmlformats.org/officeDocument/2006/relationships/image" Target="../media/image34.jpe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30.png"/><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slideLayout" Target="../slideLayouts/slideLayout7.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tags" Target="../tags/tag55.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image" Target="../media/image30.png"/><Relationship Id="rId10" Type="http://schemas.openxmlformats.org/officeDocument/2006/relationships/tags" Target="../tags/tag53.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30.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36.jpe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slideLayout" Target="../slideLayouts/slideLayout7.xml"/><Relationship Id="rId5" Type="http://schemas.openxmlformats.org/officeDocument/2006/relationships/tags" Target="../tags/tag60.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gif"/><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椭圆 3"/>
          <p:cNvSpPr/>
          <p:nvPr/>
        </p:nvSpPr>
        <p:spPr>
          <a:xfrm>
            <a:off x="4926330" y="1205230"/>
            <a:ext cx="4463415" cy="4321175"/>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890" y="2062480"/>
            <a:ext cx="7938770" cy="2731770"/>
          </a:xfrm>
          <a:prstGeom prst="rect">
            <a:avLst/>
          </a:prstGeom>
          <a:solidFill>
            <a:srgbClr val="00B0F0">
              <a:alpha val="50000"/>
            </a:srgbClr>
          </a:solidFill>
          <a:ln w="76200" cmpd="thickThi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03215" y="-12065"/>
            <a:ext cx="3749675" cy="835660"/>
          </a:xfrm>
          <a:prstGeom prst="rect">
            <a:avLst/>
          </a:prstGeom>
          <a:noFill/>
          <a:effectLst>
            <a:outerShdw blurRad="50800" dist="38100" dir="18900000" algn="bl" rotWithShape="0">
              <a:prstClr val="black">
                <a:alpha val="40000"/>
              </a:prstClr>
            </a:outerShdw>
          </a:effectLst>
        </p:spPr>
        <p:txBody>
          <a:bodyPr wrap="square" rtlCol="0">
            <a:spAutoFit/>
          </a:bodyPr>
          <a:lstStyle/>
          <a:p>
            <a:pPr>
              <a:lnSpc>
                <a:spcPct val="110000"/>
              </a:lnSpc>
            </a:pPr>
            <a:r>
              <a:rPr lang="zh-CN" altLang="en-US" sz="4400" b="1" i="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世界地理分区</a:t>
            </a:r>
          </a:p>
        </p:txBody>
      </p:sp>
      <p:sp>
        <p:nvSpPr>
          <p:cNvPr id="5" name="文本框 4"/>
          <p:cNvSpPr txBox="1"/>
          <p:nvPr/>
        </p:nvSpPr>
        <p:spPr>
          <a:xfrm>
            <a:off x="180001" y="1332010"/>
            <a:ext cx="2631440" cy="829945"/>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4800" b="1">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宋体" panose="02010600030101010101" pitchFamily="2" charset="-122"/>
                <a:ea typeface="宋体" panose="02010600030101010101" pitchFamily="2" charset="-122"/>
              </a:rPr>
              <a:t>第十二节</a:t>
            </a:r>
          </a:p>
        </p:txBody>
      </p:sp>
      <p:pic>
        <p:nvPicPr>
          <p:cNvPr id="7" name="图片 6" descr="【南极地区】_副本"/>
          <p:cNvPicPr>
            <a:picLocks noChangeAspect="1"/>
          </p:cNvPicPr>
          <p:nvPr/>
        </p:nvPicPr>
        <p:blipFill>
          <a:blip r:embed="rId3"/>
          <a:stretch>
            <a:fillRect/>
          </a:stretch>
        </p:blipFill>
        <p:spPr>
          <a:xfrm>
            <a:off x="5233670" y="1457325"/>
            <a:ext cx="3919220" cy="3825875"/>
          </a:xfrm>
          <a:prstGeom prst="rect">
            <a:avLst/>
          </a:prstGeom>
          <a:effectLst>
            <a:outerShdw blurRad="63500" algn="ctr" rotWithShape="0">
              <a:prstClr val="black">
                <a:alpha val="40000"/>
              </a:prstClr>
            </a:outerShdw>
          </a:effectLst>
        </p:spPr>
      </p:pic>
      <p:sp>
        <p:nvSpPr>
          <p:cNvPr id="2" name="文本框 1"/>
          <p:cNvSpPr txBox="1"/>
          <p:nvPr/>
        </p:nvSpPr>
        <p:spPr>
          <a:xfrm>
            <a:off x="1224009" y="2772020"/>
            <a:ext cx="3855720" cy="1198880"/>
          </a:xfrm>
          <a:prstGeom prst="rect">
            <a:avLst/>
          </a:prstGeom>
          <a:noFill/>
          <a:effectLst>
            <a:outerShdw blurRad="63500" sx="102000" sy="102000" algn="ctr" rotWithShape="0">
              <a:prstClr val="black">
                <a:alpha val="40000"/>
              </a:prstClr>
            </a:outerShdw>
          </a:effectLst>
        </p:spPr>
        <p:txBody>
          <a:bodyPr wrap="none" rtlCol="0">
            <a:spAutoFit/>
          </a:bodyPr>
          <a:lstStyle/>
          <a:p>
            <a:pPr algn="l"/>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两极地区</a:t>
            </a:r>
            <a:endPar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3675" y="1080008"/>
            <a:ext cx="8855075" cy="112458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altLang="zh-CN" sz="2800" dirty="0"/>
              <a:t>                                        </a:t>
            </a:r>
            <a:r>
              <a:rPr lang="zh-CN" sz="2800">
                <a:latin typeface="楷体" panose="02010609060101010101" charset="-122"/>
                <a:ea typeface="楷体" panose="02010609060101010101" charset="-122"/>
                <a:cs typeface="楷体" panose="02010609060101010101" charset="-122"/>
              </a:rPr>
              <a:t>南极环境严酷，但资源丰富。主要资源有</a:t>
            </a:r>
            <a:r>
              <a:rPr lang="zh-CN" sz="2800" b="1">
                <a:solidFill>
                  <a:srgbClr val="FF0000"/>
                </a:solidFill>
                <a:latin typeface="楷体" panose="02010609060101010101" charset="-122"/>
                <a:ea typeface="楷体" panose="02010609060101010101" charset="-122"/>
                <a:cs typeface="楷体" panose="02010609060101010101" charset="-122"/>
              </a:rPr>
              <a:t>矿产、淡水、独特动物</a:t>
            </a:r>
            <a:r>
              <a:rPr lang="zh-CN" sz="2800">
                <a:latin typeface="楷体" panose="02010609060101010101" charset="-122"/>
                <a:ea typeface="楷体" panose="02010609060101010101" charset="-122"/>
                <a:cs typeface="楷体" panose="02010609060101010101" charset="-122"/>
              </a:rPr>
              <a:t>等。</a:t>
            </a: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180001" y="936007"/>
            <a:ext cx="313880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3</a:t>
            </a:r>
            <a:r>
              <a:rPr lang="zh-CN" altLang="en-US" sz="3200"/>
              <a:t>、丰富的资源</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5" name="图片 4" descr="南极矿产_副本"/>
          <p:cNvPicPr>
            <a:picLocks noChangeAspect="1"/>
          </p:cNvPicPr>
          <p:nvPr/>
        </p:nvPicPr>
        <p:blipFill>
          <a:blip r:embed="rId3"/>
          <a:stretch>
            <a:fillRect/>
          </a:stretch>
        </p:blipFill>
        <p:spPr>
          <a:xfrm>
            <a:off x="4427855" y="2340017"/>
            <a:ext cx="4620895" cy="4356735"/>
          </a:xfrm>
          <a:prstGeom prst="rect">
            <a:avLst/>
          </a:prstGeom>
          <a:ln>
            <a:solidFill>
              <a:schemeClr val="tx1">
                <a:lumMod val="95000"/>
                <a:lumOff val="5000"/>
              </a:schemeClr>
            </a:solidFill>
          </a:ln>
        </p:spPr>
      </p:pic>
      <p:sp>
        <p:nvSpPr>
          <p:cNvPr id="8" name="文本框 7"/>
          <p:cNvSpPr txBox="1"/>
          <p:nvPr/>
        </p:nvSpPr>
        <p:spPr>
          <a:xfrm>
            <a:off x="193675" y="2340017"/>
            <a:ext cx="4159250" cy="4356100"/>
          </a:xfrm>
          <a:prstGeom prst="rect">
            <a:avLst/>
          </a:prstGeom>
          <a:pattFill prst="openDmnd">
            <a:fgClr>
              <a:schemeClr val="accent2">
                <a:lumMod val="20000"/>
                <a:lumOff val="80000"/>
              </a:schemeClr>
            </a:fgClr>
            <a:bgClr>
              <a:schemeClr val="bg1"/>
            </a:bgClr>
          </a:pattFill>
          <a:ln>
            <a:solidFill>
              <a:schemeClr val="accent1"/>
            </a:solidFill>
          </a:ln>
          <a:effectLst/>
        </p:spPr>
        <p:txBody>
          <a:bodyPr wrap="square" rtlCol="0">
            <a:spAutoFit/>
          </a:bodyPr>
          <a:lstStyle/>
          <a:p>
            <a:pPr>
              <a:lnSpc>
                <a:spcPct val="110000"/>
              </a:lnSpc>
            </a:pPr>
            <a:r>
              <a:rPr lang="en-US" altLang="zh-CN" sz="2800" b="1" dirty="0">
                <a:solidFill>
                  <a:srgbClr val="FF0000"/>
                </a:solidFill>
                <a:latin typeface="宋体" panose="02010600030101010101" pitchFamily="2" charset="-122"/>
                <a:ea typeface="宋体" panose="02010600030101010101" pitchFamily="2" charset="-122"/>
                <a:sym typeface="+mn-ea"/>
              </a:rPr>
              <a:t>(1)</a:t>
            </a:r>
            <a:r>
              <a:rPr lang="zh-CN" altLang="en-US" sz="2800" b="1">
                <a:solidFill>
                  <a:srgbClr val="FF0000"/>
                </a:solidFill>
                <a:sym typeface="+mn-ea"/>
              </a:rPr>
              <a:t>矿产资源：</a:t>
            </a:r>
          </a:p>
          <a:p>
            <a:pPr>
              <a:lnSpc>
                <a:spcPct val="110000"/>
              </a:lnSpc>
            </a:pPr>
            <a:r>
              <a:rPr lang="zh-CN" altLang="en-US" sz="2800" b="1">
                <a:solidFill>
                  <a:srgbClr val="FF0000"/>
                </a:solidFill>
                <a:sym typeface="+mn-ea"/>
              </a:rPr>
              <a:t>     </a:t>
            </a:r>
            <a:r>
              <a:rPr lang="zh-CN" sz="2800">
                <a:latin typeface="楷体" panose="02010609060101010101" charset="-122"/>
                <a:ea typeface="楷体" panose="02010609060101010101" charset="-122"/>
                <a:cs typeface="楷体" panose="02010609060101010101" charset="-122"/>
              </a:rPr>
              <a:t>南极蕴藏的矿产有</a:t>
            </a:r>
            <a:r>
              <a:rPr lang="en-US" altLang="zh-CN" sz="2800" dirty="0">
                <a:latin typeface="楷体" panose="02010609060101010101" charset="-122"/>
                <a:ea typeface="楷体" panose="02010609060101010101" charset="-122"/>
                <a:cs typeface="楷体" panose="02010609060101010101" charset="-122"/>
              </a:rPr>
              <a:t>220</a:t>
            </a:r>
            <a:r>
              <a:rPr lang="zh-CN" altLang="en-US" sz="2800">
                <a:latin typeface="楷体" panose="02010609060101010101" charset="-122"/>
                <a:ea typeface="楷体" panose="02010609060101010101" charset="-122"/>
                <a:cs typeface="楷体" panose="02010609060101010101" charset="-122"/>
              </a:rPr>
              <a:t>多种，主要是煤炭、石油、铁及各种有色金属</a:t>
            </a:r>
            <a:r>
              <a:rPr lang="zh-CN" sz="2800">
                <a:latin typeface="楷体" panose="02010609060101010101" charset="-122"/>
                <a:ea typeface="楷体" panose="02010609060101010101" charset="-122"/>
                <a:cs typeface="楷体" panose="02010609060101010101" charset="-122"/>
              </a:rPr>
              <a:t>。南极拥有世界上最大的煤田和铁矿带。</a:t>
            </a:r>
          </a:p>
          <a:p>
            <a:pPr>
              <a:lnSpc>
                <a:spcPct val="110000"/>
              </a:lnSpc>
            </a:pPr>
            <a:r>
              <a:rPr lang="zh-CN" sz="2800">
                <a:latin typeface="楷体" panose="02010609060101010101" charset="-122"/>
                <a:ea typeface="楷体" panose="02010609060101010101" charset="-122"/>
                <a:cs typeface="楷体" panose="02010609060101010101" charset="-122"/>
              </a:rPr>
              <a:t>  </a:t>
            </a:r>
            <a:r>
              <a:rPr lang="en-US" altLang="zh-CN" sz="2800" dirty="0">
                <a:latin typeface="楷体" panose="02010609060101010101" charset="-122"/>
                <a:ea typeface="楷体" panose="02010609060101010101" charset="-122"/>
                <a:cs typeface="楷体" panose="02010609060101010101" charset="-122"/>
              </a:rPr>
              <a:t>1998</a:t>
            </a:r>
            <a:r>
              <a:rPr lang="zh-CN" altLang="en-US" sz="2800">
                <a:latin typeface="楷体" panose="02010609060101010101" charset="-122"/>
                <a:ea typeface="楷体" panose="02010609060101010101" charset="-122"/>
                <a:cs typeface="楷体" panose="02010609060101010101" charset="-122"/>
              </a:rPr>
              <a:t>年的</a:t>
            </a:r>
            <a:r>
              <a:rPr lang="zh-CN" sz="2800">
                <a:latin typeface="楷体" panose="02010609060101010101" charset="-122"/>
                <a:ea typeface="楷体" panose="02010609060101010101" charset="-122"/>
                <a:cs typeface="楷体" panose="02010609060101010101" charset="-122"/>
              </a:rPr>
              <a:t>《关于环境保护的南极议定书》禁止了各国在南极开采资源。</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descr="南极洲矿产分布图"/>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4963391" y="2223655"/>
            <a:ext cx="3581400" cy="3201988"/>
          </a:xfrm>
          <a:prstGeom prst="rect">
            <a:avLst/>
          </a:prstGeom>
          <a:noFill/>
          <a:extLst>
            <a:ext uri="{909E8E84-426E-40DD-AFC4-6F175D3DCCD1}">
              <a14:hiddenFill xmlns:a14="http://schemas.microsoft.com/office/drawing/2010/main">
                <a:solidFill>
                  <a:srgbClr val="FFFFFF"/>
                </a:solidFill>
              </a14:hiddenFill>
            </a:ext>
          </a:extLst>
        </p:spPr>
      </p:pic>
      <p:sp>
        <p:nvSpPr>
          <p:cNvPr id="130054" name="Rectangle 6"/>
          <p:cNvSpPr>
            <a:spLocks noChangeArrowheads="1"/>
          </p:cNvSpPr>
          <p:nvPr/>
        </p:nvSpPr>
        <p:spPr bwMode="auto">
          <a:xfrm>
            <a:off x="152400" y="613064"/>
            <a:ext cx="8839200" cy="5191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buClr>
                <a:schemeClr val="hlink"/>
              </a:buClr>
              <a:buFont typeface="Wingdings 2" panose="05020102010507070707" pitchFamily="18" charset="2"/>
              <a:buNone/>
            </a:pPr>
            <a:r>
              <a:rPr lang="en-US" altLang="zh-CN" sz="2800"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rPr>
              <a:t>【</a:t>
            </a:r>
            <a:r>
              <a:rPr lang="zh-CN" altLang="en-US" sz="2800"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rPr>
              <a:t>思考</a:t>
            </a:r>
            <a:r>
              <a:rPr lang="en-US" altLang="zh-CN" sz="2800"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rPr>
              <a:t>】</a:t>
            </a:r>
            <a:r>
              <a:rPr lang="zh-CN" altLang="en-US" sz="2800" b="1" dirty="0">
                <a:effectLst>
                  <a:outerShdw blurRad="38100" dist="38100" dir="2700000" algn="tl">
                    <a:srgbClr val="FFFFFF"/>
                  </a:outerShdw>
                </a:effectLst>
                <a:latin typeface="黑体" panose="02010609060101010101" pitchFamily="49" charset="-122"/>
                <a:ea typeface="黑体" panose="02010609060101010101" pitchFamily="49" charset="-122"/>
                <a:cs typeface="Arial" panose="020B0604020202020204" pitchFamily="34" charset="0"/>
              </a:rPr>
              <a:t>寒冷的南极洲为什么分布有丰富的煤炭资源</a:t>
            </a:r>
            <a:r>
              <a:rPr lang="en-US" altLang="zh-CN" sz="2800" b="1" dirty="0">
                <a:effectLst>
                  <a:outerShdw blurRad="38100" dist="38100" dir="2700000" algn="tl">
                    <a:srgbClr val="FFFFFF"/>
                  </a:outerShdw>
                </a:effectLst>
                <a:latin typeface="黑体" panose="02010609060101010101" pitchFamily="49" charset="-122"/>
                <a:ea typeface="黑体" panose="02010609060101010101" pitchFamily="49" charset="-122"/>
                <a:cs typeface="Arial" panose="020B0604020202020204" pitchFamily="34" charset="0"/>
              </a:rPr>
              <a:t>?</a:t>
            </a:r>
          </a:p>
        </p:txBody>
      </p:sp>
      <p:sp>
        <p:nvSpPr>
          <p:cNvPr id="2" name="矩形 1"/>
          <p:cNvSpPr/>
          <p:nvPr/>
        </p:nvSpPr>
        <p:spPr>
          <a:xfrm>
            <a:off x="152400" y="2223655"/>
            <a:ext cx="4572000" cy="2677656"/>
          </a:xfrm>
          <a:prstGeom prst="rect">
            <a:avLst/>
          </a:prstGeom>
        </p:spPr>
        <p:txBody>
          <a:bodyPr>
            <a:spAutoFit/>
          </a:bodyPr>
          <a:lstStyle/>
          <a:p>
            <a:r>
              <a:rPr lang="zh-CN" altLang="en-US" sz="2400" b="1" dirty="0" smtClean="0"/>
              <a:t>南极大陆</a:t>
            </a:r>
            <a:r>
              <a:rPr lang="zh-CN" altLang="en-US" sz="2400" b="1" dirty="0"/>
              <a:t>在地质历史时期曾经</a:t>
            </a:r>
            <a:r>
              <a:rPr lang="zh-CN" altLang="en-US" sz="2400" b="1" dirty="0" smtClean="0"/>
              <a:t>位于</a:t>
            </a:r>
            <a:r>
              <a:rPr lang="zh-CN" altLang="en-US" sz="2400" b="1" dirty="0"/>
              <a:t>南半球</a:t>
            </a:r>
            <a:r>
              <a:rPr lang="zh-CN" altLang="en-US" sz="2400" b="1" dirty="0" smtClean="0"/>
              <a:t>中纬度</a:t>
            </a:r>
            <a:r>
              <a:rPr lang="zh-CN" altLang="en-US" sz="2400" b="1" dirty="0"/>
              <a:t>地区，气候</a:t>
            </a:r>
            <a:r>
              <a:rPr lang="zh-CN" altLang="en-US" sz="2400" b="1" dirty="0" smtClean="0"/>
              <a:t>温暖湿润，</a:t>
            </a:r>
            <a:r>
              <a:rPr lang="zh-CN" altLang="en-US" sz="2400" b="1" dirty="0"/>
              <a:t>森林茂密。在此基础上</a:t>
            </a:r>
            <a:r>
              <a:rPr lang="zh-CN" altLang="en-US" sz="2400" b="1" dirty="0" smtClean="0"/>
              <a:t>形成</a:t>
            </a:r>
            <a:r>
              <a:rPr lang="zh-CN" altLang="en-US" sz="2400" b="1" dirty="0"/>
              <a:t>了丰富的煤炭资源</a:t>
            </a:r>
            <a:r>
              <a:rPr lang="zh-CN" altLang="en-US" sz="2400" b="1" dirty="0" smtClean="0"/>
              <a:t>。</a:t>
            </a:r>
            <a:r>
              <a:rPr lang="zh-CN" altLang="en-US" sz="2400" b="1" dirty="0"/>
              <a:t>到侏罗纪中期，古冈瓦那大陆开始解体。分裂出来的南极大陆 缓缓向南漂移，靠拢极地。</a:t>
            </a:r>
            <a:r>
              <a:rPr lang="zh-CN" altLang="en-US" sz="2400" b="1" dirty="0" smtClean="0"/>
              <a:t>气候</a:t>
            </a:r>
            <a:r>
              <a:rPr lang="zh-CN" altLang="en-US" sz="2400" b="1" dirty="0"/>
              <a:t>非常寒冷。</a:t>
            </a:r>
          </a:p>
        </p:txBody>
      </p:sp>
    </p:spTree>
    <p:extLst>
      <p:ext uri="{BB962C8B-B14F-4D97-AF65-F5344CB8AC3E}">
        <p14:creationId xmlns:p14="http://schemas.microsoft.com/office/powerpoint/2010/main" val="2376197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054"/>
                                        </p:tgtEl>
                                        <p:attrNameLst>
                                          <p:attrName>style.visibility</p:attrName>
                                        </p:attrNameLst>
                                      </p:cBhvr>
                                      <p:to>
                                        <p:strVal val="visible"/>
                                      </p:to>
                                    </p:set>
                                    <p:anim calcmode="lin" valueType="num">
                                      <p:cBhvr additive="base">
                                        <p:cTn id="7" dur="500" fill="hold"/>
                                        <p:tgtEl>
                                          <p:spTgt spid="130054"/>
                                        </p:tgtEl>
                                        <p:attrNameLst>
                                          <p:attrName>ppt_x</p:attrName>
                                        </p:attrNameLst>
                                      </p:cBhvr>
                                      <p:tavLst>
                                        <p:tav tm="0">
                                          <p:val>
                                            <p:strVal val="#ppt_x"/>
                                          </p:val>
                                        </p:tav>
                                        <p:tav tm="100000">
                                          <p:val>
                                            <p:strVal val="#ppt_x"/>
                                          </p:val>
                                        </p:tav>
                                      </p:tavLst>
                                    </p:anim>
                                    <p:anim calcmode="lin" valueType="num">
                                      <p:cBhvr additive="base">
                                        <p:cTn id="8" dur="500" fill="hold"/>
                                        <p:tgtEl>
                                          <p:spTgt spid="1300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4"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3675" y="1080008"/>
            <a:ext cx="8855075" cy="112458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altLang="zh-CN" sz="2800" dirty="0"/>
              <a:t>                                        </a:t>
            </a:r>
            <a:r>
              <a:rPr lang="zh-CN" sz="2800">
                <a:latin typeface="楷体" panose="02010609060101010101" charset="-122"/>
                <a:ea typeface="楷体" panose="02010609060101010101" charset="-122"/>
                <a:cs typeface="楷体" panose="02010609060101010101" charset="-122"/>
              </a:rPr>
              <a:t>南极环境严酷，但资源丰富。主要资源有</a:t>
            </a:r>
            <a:r>
              <a:rPr lang="zh-CN" sz="2800" b="1">
                <a:solidFill>
                  <a:srgbClr val="FF0000"/>
                </a:solidFill>
                <a:latin typeface="楷体" panose="02010609060101010101" charset="-122"/>
                <a:ea typeface="楷体" panose="02010609060101010101" charset="-122"/>
                <a:cs typeface="楷体" panose="02010609060101010101" charset="-122"/>
              </a:rPr>
              <a:t>矿产、淡水、独特动物</a:t>
            </a:r>
            <a:r>
              <a:rPr lang="zh-CN" sz="2800">
                <a:latin typeface="楷体" panose="02010609060101010101" charset="-122"/>
                <a:ea typeface="楷体" panose="02010609060101010101" charset="-122"/>
                <a:cs typeface="楷体" panose="02010609060101010101" charset="-122"/>
              </a:rPr>
              <a:t>等。</a:t>
            </a: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180001" y="936007"/>
            <a:ext cx="313880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3</a:t>
            </a:r>
            <a:r>
              <a:rPr lang="zh-CN" altLang="en-US" sz="3200"/>
              <a:t>、丰富的资源</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9" name="文本框 8"/>
          <p:cNvSpPr txBox="1"/>
          <p:nvPr/>
        </p:nvSpPr>
        <p:spPr>
          <a:xfrm>
            <a:off x="122129" y="2352347"/>
            <a:ext cx="4159250" cy="4356100"/>
          </a:xfrm>
          <a:prstGeom prst="rect">
            <a:avLst/>
          </a:prstGeom>
          <a:pattFill prst="openDmnd">
            <a:fgClr>
              <a:schemeClr val="accent2">
                <a:lumMod val="20000"/>
                <a:lumOff val="80000"/>
              </a:schemeClr>
            </a:fgClr>
            <a:bgClr>
              <a:schemeClr val="bg1"/>
            </a:bgClr>
          </a:pattFill>
          <a:ln>
            <a:solidFill>
              <a:schemeClr val="accent1"/>
            </a:solidFill>
          </a:ln>
          <a:effectLst/>
        </p:spPr>
        <p:txBody>
          <a:bodyPr wrap="square" rtlCol="0">
            <a:spAutoFit/>
          </a:bodyPr>
          <a:lstStyle/>
          <a:p>
            <a:pPr>
              <a:lnSpc>
                <a:spcPct val="110000"/>
              </a:lnSpc>
            </a:pPr>
            <a:r>
              <a:rPr lang="en-US" altLang="zh-CN" sz="2800" b="1" dirty="0">
                <a:solidFill>
                  <a:srgbClr val="FF0000"/>
                </a:solidFill>
                <a:latin typeface="宋体" panose="02010600030101010101" pitchFamily="2" charset="-122"/>
                <a:ea typeface="宋体" panose="02010600030101010101" pitchFamily="2" charset="-122"/>
                <a:sym typeface="+mn-ea"/>
              </a:rPr>
              <a:t>(2)</a:t>
            </a:r>
            <a:r>
              <a:rPr lang="zh-CN" altLang="en-US" sz="2800" b="1" dirty="0">
                <a:solidFill>
                  <a:srgbClr val="FF0000"/>
                </a:solidFill>
                <a:sym typeface="+mn-ea"/>
              </a:rPr>
              <a:t>淡水资源：</a:t>
            </a:r>
            <a:r>
              <a:rPr lang="zh-CN" sz="2800" dirty="0">
                <a:latin typeface="楷体" panose="02010609060101010101" charset="-122"/>
                <a:ea typeface="楷体" panose="02010609060101010101" charset="-122"/>
                <a:cs typeface="楷体" panose="02010609060101010101" charset="-122"/>
              </a:rPr>
              <a:t>南极洲是世界淡水最丰富的大洲</a:t>
            </a:r>
            <a:r>
              <a:rPr lang="zh-CN" b="1" dirty="0">
                <a:latin typeface="楷体" panose="02010609060101010101" charset="-122"/>
                <a:ea typeface="楷体" panose="02010609060101010101" charset="-122"/>
                <a:cs typeface="楷体" panose="02010609060101010101" charset="-122"/>
              </a:rPr>
              <a:t>。</a:t>
            </a:r>
            <a:r>
              <a:rPr lang="zh-CN" sz="2800" dirty="0">
                <a:solidFill>
                  <a:srgbClr val="000000"/>
                </a:solidFill>
                <a:latin typeface="楷体" panose="02010609060101010101" charset="-122"/>
                <a:ea typeface="楷体" panose="02010609060101010101" charset="-122"/>
                <a:cs typeface="楷体" panose="02010609060101010101" charset="-122"/>
                <a:sym typeface="+mn-ea"/>
              </a:rPr>
              <a:t>地球上</a:t>
            </a:r>
            <a:r>
              <a:rPr lang="en-US" altLang="zh-CN" sz="2800" dirty="0">
                <a:solidFill>
                  <a:srgbClr val="000000"/>
                </a:solidFill>
                <a:latin typeface="楷体" panose="02010609060101010101" charset="-122"/>
                <a:ea typeface="楷体" panose="02010609060101010101" charset="-122"/>
                <a:cs typeface="楷体" panose="02010609060101010101" charset="-122"/>
                <a:sym typeface="+mn-ea"/>
              </a:rPr>
              <a:t>72%</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的</a:t>
            </a:r>
            <a:r>
              <a:rPr lang="zh-CN" altLang="en-US" sz="2800" dirty="0">
                <a:solidFill>
                  <a:srgbClr val="000000"/>
                </a:solidFill>
                <a:latin typeface="楷体" panose="02010609060101010101" charset="-122"/>
                <a:ea typeface="楷体" panose="02010609060101010101" charset="-122"/>
                <a:sym typeface="+mn-ea"/>
              </a:rPr>
              <a:t>淡水以固态冰雪形式储存于南极大陆。</a:t>
            </a:r>
          </a:p>
          <a:p>
            <a:pPr>
              <a:lnSpc>
                <a:spcPct val="110000"/>
              </a:lnSpc>
            </a:pPr>
            <a:endParaRPr lang="zh-CN" altLang="en-US" sz="2800" dirty="0">
              <a:solidFill>
                <a:srgbClr val="000000"/>
              </a:solidFill>
              <a:latin typeface="楷体" panose="02010609060101010101" charset="-122"/>
              <a:ea typeface="楷体" panose="02010609060101010101" charset="-122"/>
              <a:sym typeface="+mn-ea"/>
            </a:endParaRPr>
          </a:p>
          <a:p>
            <a:pPr>
              <a:lnSpc>
                <a:spcPct val="110000"/>
              </a:lnSpc>
            </a:pPr>
            <a:endParaRPr lang="zh-CN" sz="2800" dirty="0">
              <a:latin typeface="楷体" panose="02010609060101010101" charset="-122"/>
              <a:ea typeface="楷体" panose="02010609060101010101" charset="-122"/>
              <a:cs typeface="楷体" panose="02010609060101010101" charset="-122"/>
            </a:endParaRPr>
          </a:p>
          <a:p>
            <a:pPr>
              <a:lnSpc>
                <a:spcPct val="110000"/>
              </a:lnSpc>
            </a:pPr>
            <a:endParaRPr lang="zh-CN" sz="2800" dirty="0">
              <a:latin typeface="楷体" panose="02010609060101010101" charset="-122"/>
              <a:ea typeface="楷体" panose="02010609060101010101" charset="-122"/>
              <a:cs typeface="楷体" panose="02010609060101010101" charset="-122"/>
            </a:endParaRPr>
          </a:p>
          <a:p>
            <a:pPr>
              <a:lnSpc>
                <a:spcPct val="110000"/>
              </a:lnSpc>
            </a:pPr>
            <a:endParaRPr lang="zh-CN" sz="2800" dirty="0">
              <a:latin typeface="楷体" panose="02010609060101010101" charset="-122"/>
              <a:ea typeface="楷体" panose="02010609060101010101" charset="-122"/>
              <a:cs typeface="楷体" panose="02010609060101010101" charset="-122"/>
            </a:endParaRPr>
          </a:p>
          <a:p>
            <a:pPr>
              <a:lnSpc>
                <a:spcPct val="110000"/>
              </a:lnSpc>
            </a:pPr>
            <a:endParaRPr lang="zh-CN" sz="2800" dirty="0">
              <a:latin typeface="楷体" panose="02010609060101010101" charset="-122"/>
              <a:ea typeface="楷体" panose="02010609060101010101" charset="-122"/>
              <a:cs typeface="楷体" panose="02010609060101010101" charset="-122"/>
            </a:endParaRPr>
          </a:p>
        </p:txBody>
      </p:sp>
      <p:pic>
        <p:nvPicPr>
          <p:cNvPr id="17" name="图片 16" descr="u=994035464,2654561996&amp;fm=191&amp;app=48&amp;wm=1,17,90,45,20,7&amp;wmo=0,0&amp;n=0&amp;g=0n&amp;f=jpeg_副本"/>
          <p:cNvPicPr>
            <a:picLocks noChangeAspect="1"/>
          </p:cNvPicPr>
          <p:nvPr/>
        </p:nvPicPr>
        <p:blipFill>
          <a:blip r:embed="rId3"/>
          <a:stretch>
            <a:fillRect/>
          </a:stretch>
        </p:blipFill>
        <p:spPr>
          <a:xfrm>
            <a:off x="4382561" y="2382414"/>
            <a:ext cx="4620895" cy="4356100"/>
          </a:xfrm>
          <a:prstGeom prst="rect">
            <a:avLst/>
          </a:prstGeom>
          <a:ln>
            <a:solidFill>
              <a:schemeClr val="tx1">
                <a:lumMod val="95000"/>
                <a:lumOff val="5000"/>
              </a:schemeClr>
            </a:solidFill>
          </a:ln>
        </p:spPr>
      </p:pic>
      <p:sp>
        <p:nvSpPr>
          <p:cNvPr id="18" name="文本框 17"/>
          <p:cNvSpPr txBox="1"/>
          <p:nvPr/>
        </p:nvSpPr>
        <p:spPr>
          <a:xfrm>
            <a:off x="179705" y="4450715"/>
            <a:ext cx="4145280" cy="1384995"/>
          </a:xfrm>
          <a:prstGeom prst="rect">
            <a:avLst/>
          </a:prstGeom>
          <a:noFill/>
        </p:spPr>
        <p:txBody>
          <a:bodyPr wrap="square" rtlCol="0" anchor="t">
            <a:spAutoFit/>
          </a:bodyPr>
          <a:lstStyle/>
          <a:p>
            <a:pPr algn="l">
              <a:lnSpc>
                <a:spcPct val="100000"/>
              </a:lnSpc>
            </a:pPr>
            <a:r>
              <a:rPr lang="en-US" altLang="zh-CN" sz="2800" b="1" dirty="0">
                <a:solidFill>
                  <a:srgbClr val="FF0000"/>
                </a:solidFill>
                <a:latin typeface="宋体" panose="02010600030101010101" pitchFamily="2" charset="-122"/>
                <a:ea typeface="宋体" panose="02010600030101010101" pitchFamily="2" charset="-122"/>
                <a:sym typeface="+mn-ea"/>
              </a:rPr>
              <a:t>(3)</a:t>
            </a:r>
            <a:r>
              <a:rPr lang="zh-CN" altLang="en-US" sz="2800" b="1" dirty="0">
                <a:solidFill>
                  <a:srgbClr val="FF0000"/>
                </a:solidFill>
                <a:sym typeface="+mn-ea"/>
              </a:rPr>
              <a:t>动物资源：</a:t>
            </a:r>
            <a:r>
              <a:rPr lang="zh-CN" sz="2800" dirty="0" smtClean="0">
                <a:latin typeface="楷体" panose="02010609060101010101" charset="-122"/>
                <a:ea typeface="楷体" panose="02010609060101010101" charset="-122"/>
                <a:cs typeface="楷体" panose="02010609060101010101" charset="-122"/>
                <a:sym typeface="+mn-ea"/>
              </a:rPr>
              <a:t>南极海洋</a:t>
            </a:r>
            <a:r>
              <a:rPr lang="zh-CN" altLang="en-US" sz="2800" dirty="0" smtClean="0">
                <a:solidFill>
                  <a:srgbClr val="000000"/>
                </a:solidFill>
                <a:latin typeface="楷体" panose="02010609060101010101" charset="-122"/>
                <a:ea typeface="楷体" panose="02010609060101010101" charset="-122"/>
                <a:sym typeface="+mn-ea"/>
              </a:rPr>
              <a:t>代表</a:t>
            </a:r>
            <a:r>
              <a:rPr lang="zh-CN" altLang="en-US" sz="2800" dirty="0">
                <a:solidFill>
                  <a:srgbClr val="000000"/>
                </a:solidFill>
                <a:latin typeface="楷体" panose="02010609060101010101" charset="-122"/>
                <a:ea typeface="楷体" panose="02010609060101010101" charset="-122"/>
                <a:sym typeface="+mn-ea"/>
              </a:rPr>
              <a:t>动物有企鹅、磷虾、海豹等</a:t>
            </a:r>
            <a:endParaRPr lang="zh-CN" altLang="en-US" dirty="0"/>
          </a:p>
        </p:txBody>
      </p:sp>
      <p:pic>
        <p:nvPicPr>
          <p:cNvPr id="6" name="图片 5" descr="IMG_4731"/>
          <p:cNvPicPr>
            <a:picLocks noChangeAspect="1"/>
          </p:cNvPicPr>
          <p:nvPr/>
        </p:nvPicPr>
        <p:blipFill>
          <a:blip r:embed="rId4"/>
          <a:stretch>
            <a:fillRect/>
          </a:stretch>
        </p:blipFill>
        <p:spPr>
          <a:xfrm>
            <a:off x="4376109" y="2356908"/>
            <a:ext cx="4620260" cy="4356735"/>
          </a:xfrm>
          <a:prstGeom prst="rect">
            <a:avLst/>
          </a:prstGeom>
          <a:ln>
            <a:solidFill>
              <a:schemeClr val="tx1">
                <a:lumMod val="95000"/>
                <a:lumOff val="5000"/>
              </a:schemeClr>
            </a:solidFill>
          </a:ln>
        </p:spPr>
      </p:pic>
      <p:pic>
        <p:nvPicPr>
          <p:cNvPr id="21" name="图片 20" descr="17464834-db7759d0d9b9e2207fac521e32c5856d-6_副本"/>
          <p:cNvPicPr>
            <a:picLocks noChangeAspect="1"/>
          </p:cNvPicPr>
          <p:nvPr/>
        </p:nvPicPr>
        <p:blipFill>
          <a:blip r:embed="rId5"/>
          <a:stretch>
            <a:fillRect/>
          </a:stretch>
        </p:blipFill>
        <p:spPr>
          <a:xfrm>
            <a:off x="4382561" y="2382414"/>
            <a:ext cx="4620260" cy="4356100"/>
          </a:xfrm>
          <a:prstGeom prst="rect">
            <a:avLst/>
          </a:prstGeom>
          <a:ln>
            <a:solidFill>
              <a:schemeClr val="tx1">
                <a:lumMod val="95000"/>
                <a:lumOff val="5000"/>
              </a:schemeClr>
            </a:solidFill>
          </a:ln>
        </p:spPr>
      </p:pic>
      <p:pic>
        <p:nvPicPr>
          <p:cNvPr id="4" name="图片 3" descr="IMG_4732"/>
          <p:cNvPicPr>
            <a:picLocks noChangeAspect="1"/>
          </p:cNvPicPr>
          <p:nvPr/>
        </p:nvPicPr>
        <p:blipFill>
          <a:blip r:embed="rId6"/>
          <a:srcRect l="6019" r="10370"/>
          <a:stretch>
            <a:fillRect/>
          </a:stretch>
        </p:blipFill>
        <p:spPr>
          <a:xfrm>
            <a:off x="4388629" y="2382414"/>
            <a:ext cx="4621530" cy="4358005"/>
          </a:xfrm>
          <a:prstGeom prst="rect">
            <a:avLst/>
          </a:prstGeom>
        </p:spPr>
      </p:pic>
      <p:pic>
        <p:nvPicPr>
          <p:cNvPr id="23" name="图片 22" descr="a9jgvi07333808923405_副本"/>
          <p:cNvPicPr>
            <a:picLocks noChangeAspect="1"/>
          </p:cNvPicPr>
          <p:nvPr/>
        </p:nvPicPr>
        <p:blipFill>
          <a:blip r:embed="rId7"/>
          <a:stretch>
            <a:fillRect/>
          </a:stretch>
        </p:blipFill>
        <p:spPr>
          <a:xfrm>
            <a:off x="4382878" y="2380509"/>
            <a:ext cx="4619625" cy="4356735"/>
          </a:xfrm>
          <a:prstGeom prst="rect">
            <a:avLst/>
          </a:prstGeom>
          <a:ln>
            <a:solidFill>
              <a:schemeClr val="tx1">
                <a:lumMod val="95000"/>
                <a:lumOff val="5000"/>
              </a:schemeClr>
            </a:solidFill>
          </a:ln>
        </p:spPr>
      </p:pic>
    </p:spTree>
    <p:extLst>
      <p:ext uri="{BB962C8B-B14F-4D97-AF65-F5344CB8AC3E}">
        <p14:creationId xmlns:p14="http://schemas.microsoft.com/office/powerpoint/2010/main" val="323816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a:xfrm>
            <a:off x="762000" y="4648200"/>
            <a:ext cx="7848600" cy="1876425"/>
          </a:xfrm>
        </p:spPr>
        <p:txBody>
          <a:bodyPr/>
          <a:lstStyle/>
          <a:p>
            <a:r>
              <a:rPr lang="zh-CN" altLang="en-US" sz="2800" b="1">
                <a:latin typeface="黑体" panose="02010609060101010101" pitchFamily="49" charset="-122"/>
                <a:ea typeface="黑体" panose="02010609060101010101" pitchFamily="49" charset="-122"/>
              </a:rPr>
              <a:t>南极海域的磷虾蕴藏量约为</a:t>
            </a:r>
            <a:r>
              <a:rPr lang="en-US" altLang="zh-CN" sz="2800" b="1" dirty="0">
                <a:solidFill>
                  <a:srgbClr val="0000FF"/>
                </a:solidFill>
                <a:latin typeface="黑体" panose="02010609060101010101" pitchFamily="49" charset="-122"/>
                <a:ea typeface="黑体" panose="02010609060101010101" pitchFamily="49" charset="-122"/>
              </a:rPr>
              <a:t>4</a:t>
            </a:r>
            <a:r>
              <a:rPr lang="zh-CN" altLang="en-US" sz="2800" b="1">
                <a:solidFill>
                  <a:srgbClr val="0000FF"/>
                </a:solidFill>
                <a:latin typeface="黑体" panose="02010609060101010101" pitchFamily="49" charset="-122"/>
                <a:ea typeface="黑体" panose="02010609060101010101" pitchFamily="49" charset="-122"/>
              </a:rPr>
              <a:t>亿吨～</a:t>
            </a:r>
            <a:r>
              <a:rPr lang="en-US" altLang="zh-CN" sz="2800" b="1" dirty="0">
                <a:solidFill>
                  <a:srgbClr val="0000FF"/>
                </a:solidFill>
                <a:latin typeface="黑体" panose="02010609060101010101" pitchFamily="49" charset="-122"/>
                <a:ea typeface="黑体" panose="02010609060101010101" pitchFamily="49" charset="-122"/>
              </a:rPr>
              <a:t>6</a:t>
            </a:r>
            <a:r>
              <a:rPr lang="zh-CN" altLang="en-US" sz="2800" b="1">
                <a:solidFill>
                  <a:srgbClr val="0000FF"/>
                </a:solidFill>
                <a:latin typeface="黑体" panose="02010609060101010101" pitchFamily="49" charset="-122"/>
                <a:ea typeface="黑体" panose="02010609060101010101" pitchFamily="49" charset="-122"/>
              </a:rPr>
              <a:t>亿吨</a:t>
            </a:r>
            <a:r>
              <a:rPr lang="zh-CN" altLang="en-US" sz="2800" b="1">
                <a:latin typeface="黑体" panose="02010609060101010101" pitchFamily="49" charset="-122"/>
                <a:ea typeface="黑体" panose="02010609060101010101" pitchFamily="49" charset="-122"/>
              </a:rPr>
              <a:t>。南极磷虾是高蛋白质的食物，含人体所必需的全部氨基酸。同时，它是南极海域海洋生物</a:t>
            </a:r>
            <a:r>
              <a:rPr lang="zh-CN" altLang="en-US" sz="2800" b="1">
                <a:solidFill>
                  <a:srgbClr val="0000FF"/>
                </a:solidFill>
                <a:latin typeface="黑体" panose="02010609060101010101" pitchFamily="49" charset="-122"/>
                <a:ea typeface="黑体" panose="02010609060101010101" pitchFamily="49" charset="-122"/>
              </a:rPr>
              <a:t>食物链的中心</a:t>
            </a:r>
            <a:r>
              <a:rPr lang="zh-CN" altLang="en-US" sz="2800" b="1">
                <a:latin typeface="黑体" panose="02010609060101010101" pitchFamily="49" charset="-122"/>
                <a:ea typeface="黑体" panose="02010609060101010101" pitchFamily="49" charset="-122"/>
              </a:rPr>
              <a:t>，是维持海洋生态平衡的关键。</a:t>
            </a:r>
          </a:p>
          <a:p>
            <a:endParaRPr lang="en-US" altLang="zh-CN" sz="2800" b="1" dirty="0">
              <a:latin typeface="黑体" panose="02010609060101010101" pitchFamily="49" charset="-122"/>
              <a:ea typeface="黑体" panose="02010609060101010101" pitchFamily="49" charset="-122"/>
            </a:endParaRPr>
          </a:p>
        </p:txBody>
      </p:sp>
      <p:pic>
        <p:nvPicPr>
          <p:cNvPr id="133123" name="Picture 3" descr="南极磷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150" y="1219200"/>
            <a:ext cx="43434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33124" name="Picture 4" descr="南极磷虾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1219200"/>
            <a:ext cx="4343400" cy="3071813"/>
          </a:xfrm>
          <a:prstGeom prst="rect">
            <a:avLst/>
          </a:prstGeom>
          <a:noFill/>
          <a:extLst>
            <a:ext uri="{909E8E84-426E-40DD-AFC4-6F175D3DCCD1}">
              <a14:hiddenFill xmlns:a14="http://schemas.microsoft.com/office/drawing/2010/main">
                <a:solidFill>
                  <a:srgbClr val="FFFFFF"/>
                </a:solidFill>
              </a14:hiddenFill>
            </a:ext>
          </a:extLst>
        </p:spPr>
      </p:pic>
      <p:sp>
        <p:nvSpPr>
          <p:cNvPr id="133125" name="Rectangle 5"/>
          <p:cNvSpPr>
            <a:spLocks noChangeArrowheads="1"/>
          </p:cNvSpPr>
          <p:nvPr/>
        </p:nvSpPr>
        <p:spPr bwMode="auto">
          <a:xfrm>
            <a:off x="1828800" y="273050"/>
            <a:ext cx="5181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3600" b="1">
                <a:solidFill>
                  <a:schemeClr val="accent2"/>
                </a:solidFill>
                <a:latin typeface="Times New Roman" panose="02020603050405020304" pitchFamily="18" charset="0"/>
              </a:rPr>
              <a:t>世界最丰富的磷虾资源</a:t>
            </a:r>
          </a:p>
        </p:txBody>
      </p:sp>
    </p:spTree>
    <p:extLst>
      <p:ext uri="{BB962C8B-B14F-4D97-AF65-F5344CB8AC3E}">
        <p14:creationId xmlns:p14="http://schemas.microsoft.com/office/powerpoint/2010/main" val="127330805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7aec54e736d12f2e658e00cb44c2d56284356896_副本"/>
          <p:cNvPicPr>
            <a:picLocks noChangeAspect="1"/>
          </p:cNvPicPr>
          <p:nvPr/>
        </p:nvPicPr>
        <p:blipFill>
          <a:blip r:embed="rId3"/>
          <a:stretch>
            <a:fillRect/>
          </a:stretch>
        </p:blipFill>
        <p:spPr>
          <a:xfrm>
            <a:off x="2952115" y="1080135"/>
            <a:ext cx="6146165" cy="5668645"/>
          </a:xfrm>
          <a:prstGeom prst="rect">
            <a:avLst/>
          </a:prstGeom>
        </p:spPr>
      </p:pic>
      <p:sp>
        <p:nvSpPr>
          <p:cNvPr id="3" name="文本框 2"/>
          <p:cNvSpPr txBox="1"/>
          <p:nvPr/>
        </p:nvSpPr>
        <p:spPr>
          <a:xfrm>
            <a:off x="179705" y="1656012"/>
            <a:ext cx="2697480" cy="340804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buNone/>
            </a:pPr>
            <a:r>
              <a:rPr lang="en-US" altLang="zh-CN" sz="2800" dirty="0">
                <a:latin typeface="楷体" panose="02010609060101010101" charset="-122"/>
                <a:ea typeface="楷体" panose="02010609060101010101" charset="-122"/>
                <a:sym typeface="+mn-ea"/>
              </a:rPr>
              <a:t>  </a:t>
            </a:r>
            <a:r>
              <a:rPr lang="zh-CN" altLang="en-US" sz="2800" dirty="0">
                <a:latin typeface="楷体" panose="02010609060101010101" charset="-122"/>
                <a:ea typeface="楷体" panose="02010609060101010101" charset="-122"/>
                <a:sym typeface="+mn-ea"/>
              </a:rPr>
              <a:t>南极洲原始的自然环境，为科学家们进行气象、冰川、地质、海洋、生物等科学研究，提供了广阔的天然实验室。</a:t>
            </a:r>
            <a:endParaRPr lang="zh-CN" altLang="en-US" sz="2800" dirty="0">
              <a:latin typeface="楷体" panose="02010609060101010101" charset="-122"/>
              <a:ea typeface="楷体" panose="02010609060101010101" charset="-122"/>
              <a:cs typeface="楷体" panose="02010609060101010101" charset="-122"/>
              <a:sym typeface="+mn-ea"/>
            </a:endParaRP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179705" y="900007"/>
            <a:ext cx="269811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4</a:t>
            </a:r>
            <a:r>
              <a:rPr lang="zh-CN" altLang="en-US" sz="3200"/>
              <a:t>、科研宝地</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人类活动</a:t>
            </a:r>
          </a:p>
        </p:txBody>
      </p:sp>
      <p:sp>
        <p:nvSpPr>
          <p:cNvPr id="9" name="文本框 8"/>
          <p:cNvSpPr txBox="1"/>
          <p:nvPr/>
        </p:nvSpPr>
        <p:spPr>
          <a:xfrm>
            <a:off x="179705" y="5107305"/>
            <a:ext cx="5139690" cy="1641475"/>
          </a:xfrm>
          <a:prstGeom prst="rect">
            <a:avLst/>
          </a:prstGeom>
          <a:pattFill prst="openDmnd">
            <a:fgClr>
              <a:schemeClr val="accent2">
                <a:lumMod val="20000"/>
                <a:lumOff val="80000"/>
              </a:schemeClr>
            </a:fgClr>
            <a:bgClr>
              <a:schemeClr val="bg1"/>
            </a:bgClr>
          </a:pattFill>
          <a:ln>
            <a:solidFill>
              <a:schemeClr val="accent1"/>
            </a:solidFill>
          </a:ln>
          <a:effectLst/>
        </p:spPr>
        <p:txBody>
          <a:bodyPr wrap="square" rtlCol="0">
            <a:spAutoFit/>
          </a:bodyPr>
          <a:lstStyle/>
          <a:p>
            <a:pPr>
              <a:lnSpc>
                <a:spcPct val="120000"/>
              </a:lnSpc>
            </a:pPr>
            <a:r>
              <a:rPr lang="zh-CN" sz="2800" b="1">
                <a:solidFill>
                  <a:srgbClr val="FF0000"/>
                </a:solidFill>
                <a:latin typeface="宋体" panose="02010600030101010101" pitchFamily="2" charset="-122"/>
                <a:ea typeface="宋体" panose="02010600030101010101" pitchFamily="2" charset="-122"/>
                <a:sym typeface="+mn-ea"/>
              </a:rPr>
              <a:t>科考时间</a:t>
            </a:r>
            <a:r>
              <a:rPr lang="zh-CN" altLang="en-US" sz="2800" b="1">
                <a:solidFill>
                  <a:srgbClr val="FF0000"/>
                </a:solidFill>
                <a:sym typeface="+mn-ea"/>
              </a:rPr>
              <a:t>：</a:t>
            </a:r>
            <a:r>
              <a:rPr lang="zh-CN" sz="2800" b="1">
                <a:latin typeface="楷体" panose="02010609060101010101" charset="-122"/>
                <a:ea typeface="楷体" panose="02010609060101010101" charset="-122"/>
                <a:cs typeface="楷体" panose="02010609060101010101" charset="-122"/>
              </a:rPr>
              <a:t>每年</a:t>
            </a:r>
            <a:r>
              <a:rPr lang="en-US" altLang="zh-CN" sz="2800" b="1" dirty="0">
                <a:latin typeface="楷体" panose="02010609060101010101" charset="-122"/>
                <a:ea typeface="楷体" panose="02010609060101010101" charset="-122"/>
                <a:cs typeface="楷体" panose="02010609060101010101" charset="-122"/>
              </a:rPr>
              <a:t>11</a:t>
            </a:r>
            <a:r>
              <a:rPr lang="zh-CN" altLang="en-US" sz="2800" b="1">
                <a:latin typeface="楷体" panose="02010609060101010101" charset="-122"/>
                <a:ea typeface="楷体" panose="02010609060101010101" charset="-122"/>
                <a:cs typeface="楷体" panose="02010609060101010101" charset="-122"/>
              </a:rPr>
              <a:t>月</a:t>
            </a:r>
            <a:r>
              <a:rPr lang="en-US" altLang="zh-CN" sz="2800" b="1" dirty="0">
                <a:latin typeface="楷体" panose="02010609060101010101" charset="-122"/>
                <a:ea typeface="楷体" panose="02010609060101010101" charset="-122"/>
                <a:cs typeface="楷体" panose="02010609060101010101" charset="-122"/>
              </a:rPr>
              <a:t>--</a:t>
            </a:r>
            <a:r>
              <a:rPr lang="zh-CN" altLang="en-US" sz="2800" b="1">
                <a:latin typeface="楷体" panose="02010609060101010101" charset="-122"/>
                <a:ea typeface="楷体" panose="02010609060101010101" charset="-122"/>
                <a:cs typeface="楷体" panose="02010609060101010101" charset="-122"/>
              </a:rPr>
              <a:t>次年</a:t>
            </a:r>
            <a:r>
              <a:rPr lang="en-US" altLang="zh-CN" sz="2800" b="1" dirty="0">
                <a:latin typeface="楷体" panose="02010609060101010101" charset="-122"/>
                <a:ea typeface="楷体" panose="02010609060101010101" charset="-122"/>
                <a:cs typeface="楷体" panose="02010609060101010101" charset="-122"/>
              </a:rPr>
              <a:t>3</a:t>
            </a:r>
            <a:r>
              <a:rPr lang="zh-CN" altLang="en-US" sz="2800" b="1">
                <a:latin typeface="楷体" panose="02010609060101010101" charset="-122"/>
                <a:ea typeface="楷体" panose="02010609060101010101" charset="-122"/>
                <a:cs typeface="楷体" panose="02010609060101010101" charset="-122"/>
              </a:rPr>
              <a:t>月</a:t>
            </a:r>
            <a:r>
              <a:rPr lang="zh-CN" altLang="en-US" sz="2800">
                <a:latin typeface="楷体" panose="02010609060101010101" charset="-122"/>
                <a:ea typeface="楷体" panose="02010609060101010101" charset="-122"/>
                <a:cs typeface="楷体" panose="02010609060101010101" charset="-122"/>
              </a:rPr>
              <a:t>，正值南半球的</a:t>
            </a:r>
            <a:r>
              <a:rPr lang="zh-CN" altLang="en-US" sz="2800" b="1">
                <a:solidFill>
                  <a:srgbClr val="0221DE"/>
                </a:solidFill>
                <a:latin typeface="楷体" panose="02010609060101010101" charset="-122"/>
                <a:ea typeface="楷体" panose="02010609060101010101" charset="-122"/>
                <a:cs typeface="楷体" panose="02010609060101010101" charset="-122"/>
              </a:rPr>
              <a:t>夏季（暖季）</a:t>
            </a:r>
            <a:r>
              <a:rPr lang="zh-CN" altLang="en-US" sz="2400" b="1">
                <a:latin typeface="楷体" panose="02010609060101010101" charset="-122"/>
                <a:ea typeface="楷体" panose="02010609060101010101" charset="-122"/>
                <a:cs typeface="楷体" panose="02010609060101010101" charset="-122"/>
              </a:rPr>
              <a:t>，</a:t>
            </a:r>
            <a:r>
              <a:rPr lang="zh-CN" altLang="en-US" sz="2800">
                <a:latin typeface="楷体" panose="02010609060101010101" charset="-122"/>
                <a:ea typeface="楷体" panose="02010609060101010101" charset="-122"/>
                <a:cs typeface="楷体" panose="02010609060101010101" charset="-122"/>
              </a:rPr>
              <a:t>且南极附近处于</a:t>
            </a:r>
            <a:r>
              <a:rPr lang="zh-CN" altLang="en-US" sz="2800" b="1">
                <a:solidFill>
                  <a:srgbClr val="0221DE"/>
                </a:solidFill>
                <a:latin typeface="楷体" panose="02010609060101010101" charset="-122"/>
                <a:ea typeface="楷体" panose="02010609060101010101" charset="-122"/>
                <a:cs typeface="楷体" panose="02010609060101010101" charset="-122"/>
              </a:rPr>
              <a:t>极昼期间</a:t>
            </a:r>
            <a:r>
              <a:rPr lang="zh-CN" altLang="en-US" sz="2800">
                <a:latin typeface="楷体" panose="02010609060101010101" charset="-122"/>
                <a:ea typeface="楷体" panose="02010609060101010101" charset="-122"/>
                <a:cs typeface="楷体" panose="02010609060101010101" charset="-122"/>
              </a:rPr>
              <a:t>。</a:t>
            </a:r>
          </a:p>
        </p:txBody>
      </p:sp>
      <p:pic>
        <p:nvPicPr>
          <p:cNvPr id="7" name="图片 6" descr="w020140208524740661051_副本"/>
          <p:cNvPicPr>
            <a:picLocks noChangeAspect="1"/>
          </p:cNvPicPr>
          <p:nvPr/>
        </p:nvPicPr>
        <p:blipFill>
          <a:blip r:embed="rId4"/>
          <a:stretch>
            <a:fillRect/>
          </a:stretch>
        </p:blipFill>
        <p:spPr>
          <a:xfrm>
            <a:off x="6444047" y="1080135"/>
            <a:ext cx="2682240" cy="1995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0" y="1459634"/>
            <a:ext cx="9144000" cy="3938733"/>
          </a:xfrm>
          <a:prstGeom prst="rect">
            <a:avLst/>
          </a:prstGeom>
          <a:solidFill>
            <a:srgbClr val="C2B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 name="组合 3"/>
          <p:cNvGrpSpPr/>
          <p:nvPr/>
        </p:nvGrpSpPr>
        <p:grpSpPr>
          <a:xfrm>
            <a:off x="1" y="1459707"/>
            <a:ext cx="2496026" cy="3607593"/>
            <a:chOff x="0" y="1265"/>
            <a:chExt cx="5241" cy="7575"/>
          </a:xfrm>
        </p:grpSpPr>
        <p:pic>
          <p:nvPicPr>
            <p:cNvPr id="13" name="图片 12"/>
            <p:cNvPicPr>
              <a:picLocks noChangeAspect="1"/>
            </p:cNvPicPr>
            <p:nvPr>
              <p:custDataLst>
                <p:tags r:id="rId15"/>
              </p:custDataLst>
            </p:nvPr>
          </p:nvPicPr>
          <p:blipFill>
            <a:blip r:embed="rId20">
              <a:extLst>
                <a:ext uri="{28A0092B-C50C-407E-A947-70E740481C1C}">
                  <a14:useLocalDpi xmlns:a14="http://schemas.microsoft.com/office/drawing/2010/main" val="0"/>
                </a:ext>
              </a:extLst>
            </a:blip>
            <a:stretch>
              <a:fillRect/>
            </a:stretch>
          </p:blipFill>
          <p:spPr>
            <a:xfrm>
              <a:off x="0" y="1265"/>
              <a:ext cx="5241" cy="4254"/>
            </a:xfrm>
            <a:prstGeom prst="rect">
              <a:avLst/>
            </a:prstGeom>
          </p:spPr>
        </p:pic>
        <p:grpSp>
          <p:nvGrpSpPr>
            <p:cNvPr id="5" name="组合 4"/>
            <p:cNvGrpSpPr/>
            <p:nvPr/>
          </p:nvGrpSpPr>
          <p:grpSpPr>
            <a:xfrm>
              <a:off x="695" y="6318"/>
              <a:ext cx="2811" cy="2522"/>
              <a:chOff x="695" y="6318"/>
              <a:chExt cx="2811" cy="2522"/>
            </a:xfrm>
          </p:grpSpPr>
          <p:sp>
            <p:nvSpPr>
              <p:cNvPr id="17" name="文本框 16"/>
              <p:cNvSpPr txBox="1"/>
              <p:nvPr>
                <p:custDataLst>
                  <p:tags r:id="rId16"/>
                </p:custDataLst>
              </p:nvPr>
            </p:nvSpPr>
            <p:spPr>
              <a:xfrm>
                <a:off x="902" y="6850"/>
                <a:ext cx="2337" cy="969"/>
              </a:xfrm>
              <a:prstGeom prst="rect">
                <a:avLst/>
              </a:prstGeom>
              <a:noFill/>
            </p:spPr>
            <p:txBody>
              <a:bodyPr wrap="none" rtlCol="0">
                <a:spAutoFit/>
              </a:bodyPr>
              <a:lstStyle/>
              <a:p>
                <a:r>
                  <a:rPr lang="zh-CN" altLang="en-US" sz="2400" b="1">
                    <a:solidFill>
                      <a:schemeClr val="tx2"/>
                    </a:solidFill>
                  </a:rPr>
                  <a:t>长城站</a:t>
                </a:r>
              </a:p>
            </p:txBody>
          </p:sp>
          <p:sp>
            <p:nvSpPr>
              <p:cNvPr id="20" name="等腰三角形 19"/>
              <p:cNvSpPr/>
              <p:nvPr>
                <p:custDataLst>
                  <p:tags r:id="rId17"/>
                </p:custDataLst>
              </p:nvPr>
            </p:nvSpPr>
            <p:spPr>
              <a:xfrm>
                <a:off x="1892" y="6318"/>
                <a:ext cx="494" cy="4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18"/>
                </p:custDataLst>
              </p:nvPr>
            </p:nvSpPr>
            <p:spPr>
              <a:xfrm>
                <a:off x="695" y="8064"/>
                <a:ext cx="2811" cy="776"/>
              </a:xfrm>
              <a:prstGeom prst="rect">
                <a:avLst/>
              </a:prstGeom>
            </p:spPr>
            <p:txBody>
              <a:bodyPr wrap="none">
                <a:spAutoFit/>
              </a:bodyPr>
              <a:lstStyle/>
              <a:p>
                <a:r>
                  <a:rPr lang="en-US" altLang="zh-CN" dirty="0">
                    <a:latin typeface="+mn-ea"/>
                  </a:rPr>
                  <a:t>1985</a:t>
                </a:r>
                <a:r>
                  <a:rPr lang="zh-CN" altLang="en-US">
                    <a:latin typeface="+mn-ea"/>
                  </a:rPr>
                  <a:t>年建立</a:t>
                </a:r>
              </a:p>
            </p:txBody>
          </p:sp>
        </p:grpSp>
      </p:grpSp>
      <p:grpSp>
        <p:nvGrpSpPr>
          <p:cNvPr id="15" name="组合 14"/>
          <p:cNvGrpSpPr/>
          <p:nvPr/>
        </p:nvGrpSpPr>
        <p:grpSpPr>
          <a:xfrm>
            <a:off x="2496503" y="1804987"/>
            <a:ext cx="2192179" cy="3616643"/>
            <a:chOff x="5242" y="1990"/>
            <a:chExt cx="4603" cy="7594"/>
          </a:xfrm>
        </p:grpSpPr>
        <p:pic>
          <p:nvPicPr>
            <p:cNvPr id="24" name="Picture 11" descr="中国南极中山站1">
              <a:hlinkClick r:id="" action="ppaction://noaction" highlightClick="1"/>
              <a:hlinkHover r:id="" action="ppaction://noaction" highlightClick="1"/>
            </p:cNvPr>
            <p:cNvPicPr>
              <a:picLocks noChangeAspect="1" noChangeArrowheads="1"/>
            </p:cNvPicPr>
            <p:nvPr>
              <p:custDataLst>
                <p:tags r:id="rId11"/>
              </p:custDataLst>
            </p:nvPr>
          </p:nvPicPr>
          <p:blipFill>
            <a:blip r:embed="rId21">
              <a:extLst>
                <a:ext uri="{28A0092B-C50C-407E-A947-70E740481C1C}">
                  <a14:useLocalDpi xmlns:a14="http://schemas.microsoft.com/office/drawing/2010/main" val="0"/>
                </a:ext>
              </a:extLst>
            </a:blip>
            <a:srcRect b="5223"/>
            <a:stretch>
              <a:fillRect/>
            </a:stretch>
          </p:blipFill>
          <p:spPr bwMode="auto">
            <a:xfrm>
              <a:off x="5242" y="5434"/>
              <a:ext cx="4603" cy="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a:xfrm>
              <a:off x="6119" y="1990"/>
              <a:ext cx="2811" cy="2389"/>
              <a:chOff x="5639" y="1970"/>
              <a:chExt cx="2811" cy="2389"/>
            </a:xfrm>
          </p:grpSpPr>
          <p:sp>
            <p:nvSpPr>
              <p:cNvPr id="19" name="文本框 18"/>
              <p:cNvSpPr txBox="1"/>
              <p:nvPr>
                <p:custDataLst>
                  <p:tags r:id="rId12"/>
                </p:custDataLst>
              </p:nvPr>
            </p:nvSpPr>
            <p:spPr>
              <a:xfrm>
                <a:off x="5853" y="2876"/>
                <a:ext cx="2337" cy="969"/>
              </a:xfrm>
              <a:prstGeom prst="rect">
                <a:avLst/>
              </a:prstGeom>
              <a:noFill/>
            </p:spPr>
            <p:txBody>
              <a:bodyPr wrap="none" rtlCol="0">
                <a:spAutoFit/>
              </a:bodyPr>
              <a:lstStyle/>
              <a:p>
                <a:r>
                  <a:rPr lang="zh-CN" altLang="en-US" sz="2400" b="1">
                    <a:solidFill>
                      <a:schemeClr val="tx2"/>
                    </a:solidFill>
                  </a:rPr>
                  <a:t>中山站</a:t>
                </a:r>
              </a:p>
            </p:txBody>
          </p:sp>
          <p:sp>
            <p:nvSpPr>
              <p:cNvPr id="22" name="等腰三角形 21"/>
              <p:cNvSpPr/>
              <p:nvPr>
                <p:custDataLst>
                  <p:tags r:id="rId13"/>
                </p:custDataLst>
              </p:nvPr>
            </p:nvSpPr>
            <p:spPr>
              <a:xfrm rot="10800000">
                <a:off x="6842" y="3933"/>
                <a:ext cx="494" cy="4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custDataLst>
                  <p:tags r:id="rId14"/>
                </p:custDataLst>
              </p:nvPr>
            </p:nvSpPr>
            <p:spPr>
              <a:xfrm>
                <a:off x="5639" y="1970"/>
                <a:ext cx="2811" cy="776"/>
              </a:xfrm>
              <a:prstGeom prst="rect">
                <a:avLst/>
              </a:prstGeom>
            </p:spPr>
            <p:txBody>
              <a:bodyPr wrap="none">
                <a:spAutoFit/>
              </a:bodyPr>
              <a:lstStyle/>
              <a:p>
                <a:r>
                  <a:rPr lang="en-US" altLang="zh-CN" dirty="0">
                    <a:latin typeface="+mn-ea"/>
                  </a:rPr>
                  <a:t>1989</a:t>
                </a:r>
                <a:r>
                  <a:rPr lang="zh-CN" altLang="en-US">
                    <a:latin typeface="+mn-ea"/>
                  </a:rPr>
                  <a:t>年建立</a:t>
                </a:r>
              </a:p>
            </p:txBody>
          </p:sp>
        </p:grpSp>
      </p:grpSp>
      <p:grpSp>
        <p:nvGrpSpPr>
          <p:cNvPr id="23" name="组合 22"/>
          <p:cNvGrpSpPr/>
          <p:nvPr/>
        </p:nvGrpSpPr>
        <p:grpSpPr>
          <a:xfrm>
            <a:off x="4688682" y="1459706"/>
            <a:ext cx="2137886" cy="3608071"/>
            <a:chOff x="9845" y="1265"/>
            <a:chExt cx="4489" cy="7576"/>
          </a:xfrm>
        </p:grpSpPr>
        <p:pic>
          <p:nvPicPr>
            <p:cNvPr id="14" name="图片 13"/>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9845" y="1265"/>
              <a:ext cx="4489" cy="4201"/>
            </a:xfrm>
            <a:prstGeom prst="rect">
              <a:avLst/>
            </a:prstGeom>
          </p:spPr>
        </p:pic>
        <p:grpSp>
          <p:nvGrpSpPr>
            <p:cNvPr id="9" name="组合 8"/>
            <p:cNvGrpSpPr/>
            <p:nvPr/>
          </p:nvGrpSpPr>
          <p:grpSpPr>
            <a:xfrm>
              <a:off x="10305" y="6319"/>
              <a:ext cx="2811" cy="2522"/>
              <a:chOff x="14554" y="6424"/>
              <a:chExt cx="2811" cy="2522"/>
            </a:xfrm>
          </p:grpSpPr>
          <p:sp>
            <p:nvSpPr>
              <p:cNvPr id="18" name="文本框 17"/>
              <p:cNvSpPr txBox="1"/>
              <p:nvPr>
                <p:custDataLst>
                  <p:tags r:id="rId8"/>
                </p:custDataLst>
              </p:nvPr>
            </p:nvSpPr>
            <p:spPr>
              <a:xfrm>
                <a:off x="14766" y="6956"/>
                <a:ext cx="2337" cy="969"/>
              </a:xfrm>
              <a:prstGeom prst="rect">
                <a:avLst/>
              </a:prstGeom>
              <a:noFill/>
            </p:spPr>
            <p:txBody>
              <a:bodyPr wrap="none" rtlCol="0">
                <a:spAutoFit/>
              </a:bodyPr>
              <a:lstStyle/>
              <a:p>
                <a:r>
                  <a:rPr lang="zh-CN" altLang="en-US" sz="2400" b="1">
                    <a:solidFill>
                      <a:schemeClr val="tx2"/>
                    </a:solidFill>
                  </a:rPr>
                  <a:t>昆仑站</a:t>
                </a:r>
              </a:p>
            </p:txBody>
          </p:sp>
          <p:sp>
            <p:nvSpPr>
              <p:cNvPr id="21" name="等腰三角形 20"/>
              <p:cNvSpPr/>
              <p:nvPr>
                <p:custDataLst>
                  <p:tags r:id="rId9"/>
                </p:custDataLst>
              </p:nvPr>
            </p:nvSpPr>
            <p:spPr>
              <a:xfrm>
                <a:off x="15755" y="6424"/>
                <a:ext cx="494" cy="4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p:custDataLst>
                  <p:tags r:id="rId10"/>
                </p:custDataLst>
              </p:nvPr>
            </p:nvSpPr>
            <p:spPr>
              <a:xfrm>
                <a:off x="14554" y="8170"/>
                <a:ext cx="2811" cy="776"/>
              </a:xfrm>
              <a:prstGeom prst="rect">
                <a:avLst/>
              </a:prstGeom>
            </p:spPr>
            <p:txBody>
              <a:bodyPr wrap="none">
                <a:spAutoFit/>
              </a:bodyPr>
              <a:lstStyle/>
              <a:p>
                <a:r>
                  <a:rPr lang="en-US" altLang="zh-CN" dirty="0">
                    <a:latin typeface="+mn-ea"/>
                  </a:rPr>
                  <a:t>2009</a:t>
                </a:r>
                <a:r>
                  <a:rPr lang="zh-CN" altLang="en-US">
                    <a:latin typeface="+mn-ea"/>
                  </a:rPr>
                  <a:t>年建立</a:t>
                </a:r>
              </a:p>
            </p:txBody>
          </p:sp>
        </p:grpSp>
      </p:grpSp>
      <p:pic>
        <p:nvPicPr>
          <p:cNvPr id="31" name="图片 30"/>
          <p:cNvPicPr/>
          <p:nvPr>
            <p:custDataLst>
              <p:tags r:id="rId3"/>
            </p:custDataLst>
          </p:nvPr>
        </p:nvPicPr>
        <p:blipFill>
          <a:blip r:embed="rId23"/>
          <a:stretch>
            <a:fillRect/>
          </a:stretch>
        </p:blipFill>
        <p:spPr>
          <a:xfrm>
            <a:off x="8309610" y="804862"/>
            <a:ext cx="834390" cy="785813"/>
          </a:xfrm>
          <a:prstGeom prst="rect">
            <a:avLst/>
          </a:prstGeom>
        </p:spPr>
      </p:pic>
      <p:grpSp>
        <p:nvGrpSpPr>
          <p:cNvPr id="2" name="组合 1"/>
          <p:cNvGrpSpPr/>
          <p:nvPr/>
        </p:nvGrpSpPr>
        <p:grpSpPr>
          <a:xfrm>
            <a:off x="6827044" y="1804987"/>
            <a:ext cx="2316956" cy="3616643"/>
            <a:chOff x="14335" y="1990"/>
            <a:chExt cx="4865" cy="7594"/>
          </a:xfrm>
        </p:grpSpPr>
        <p:grpSp>
          <p:nvGrpSpPr>
            <p:cNvPr id="10" name="组合 9"/>
            <p:cNvGrpSpPr/>
            <p:nvPr/>
          </p:nvGrpSpPr>
          <p:grpSpPr>
            <a:xfrm>
              <a:off x="15342" y="1990"/>
              <a:ext cx="2811" cy="2389"/>
              <a:chOff x="5639" y="1970"/>
              <a:chExt cx="2811" cy="2389"/>
            </a:xfrm>
          </p:grpSpPr>
          <p:sp>
            <p:nvSpPr>
              <p:cNvPr id="11" name="文本框 10"/>
              <p:cNvSpPr txBox="1"/>
              <p:nvPr>
                <p:custDataLst>
                  <p:tags r:id="rId4"/>
                </p:custDataLst>
              </p:nvPr>
            </p:nvSpPr>
            <p:spPr>
              <a:xfrm>
                <a:off x="5853" y="2876"/>
                <a:ext cx="2337" cy="969"/>
              </a:xfrm>
              <a:prstGeom prst="rect">
                <a:avLst/>
              </a:prstGeom>
              <a:noFill/>
            </p:spPr>
            <p:txBody>
              <a:bodyPr wrap="none" rtlCol="0">
                <a:spAutoFit/>
              </a:bodyPr>
              <a:lstStyle/>
              <a:p>
                <a:r>
                  <a:rPr lang="zh-CN" altLang="en-US" sz="2400" b="1">
                    <a:solidFill>
                      <a:schemeClr val="tx2"/>
                    </a:solidFill>
                  </a:rPr>
                  <a:t>泰山站</a:t>
                </a:r>
              </a:p>
            </p:txBody>
          </p:sp>
          <p:sp>
            <p:nvSpPr>
              <p:cNvPr id="28" name="等腰三角形 27"/>
              <p:cNvSpPr/>
              <p:nvPr>
                <p:custDataLst>
                  <p:tags r:id="rId5"/>
                </p:custDataLst>
              </p:nvPr>
            </p:nvSpPr>
            <p:spPr>
              <a:xfrm rot="10800000">
                <a:off x="6842" y="3933"/>
                <a:ext cx="494" cy="4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矩形 28"/>
              <p:cNvSpPr/>
              <p:nvPr>
                <p:custDataLst>
                  <p:tags r:id="rId6"/>
                </p:custDataLst>
              </p:nvPr>
            </p:nvSpPr>
            <p:spPr>
              <a:xfrm>
                <a:off x="5639" y="1970"/>
                <a:ext cx="2811" cy="776"/>
              </a:xfrm>
              <a:prstGeom prst="rect">
                <a:avLst/>
              </a:prstGeom>
            </p:spPr>
            <p:txBody>
              <a:bodyPr wrap="none">
                <a:spAutoFit/>
              </a:bodyPr>
              <a:lstStyle/>
              <a:p>
                <a:r>
                  <a:rPr lang="en-US" altLang="zh-CN" dirty="0">
                    <a:latin typeface="+mn-ea"/>
                  </a:rPr>
                  <a:t>2014</a:t>
                </a:r>
                <a:r>
                  <a:rPr lang="zh-CN" altLang="en-US">
                    <a:latin typeface="+mn-ea"/>
                  </a:rPr>
                  <a:t>年建立</a:t>
                </a:r>
              </a:p>
            </p:txBody>
          </p:sp>
        </p:grpSp>
        <p:pic>
          <p:nvPicPr>
            <p:cNvPr id="33" name="图片 32"/>
            <p:cNvPicPr>
              <a:picLocks noChangeAspect="1"/>
            </p:cNvPicPr>
            <p:nvPr/>
          </p:nvPicPr>
          <p:blipFill>
            <a:blip r:embed="rId24"/>
            <a:stretch>
              <a:fillRect/>
            </a:stretch>
          </p:blipFill>
          <p:spPr>
            <a:xfrm>
              <a:off x="14335" y="5466"/>
              <a:ext cx="4865" cy="4118"/>
            </a:xfrm>
            <a:prstGeom prst="rect">
              <a:avLst/>
            </a:prstGeom>
          </p:spPr>
        </p:pic>
      </p:grpSp>
    </p:spTree>
    <p:custDataLst>
      <p:tags r:id="rId1"/>
    </p:custDataLst>
    <p:extLst>
      <p:ext uri="{BB962C8B-B14F-4D97-AF65-F5344CB8AC3E}">
        <p14:creationId xmlns:p14="http://schemas.microsoft.com/office/powerpoint/2010/main" val="581134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1" fill="hold" nodeType="clickEffect">
                                  <p:stCondLst>
                                    <p:cond delay="0"/>
                                  </p:stCondLst>
                                  <p:childTnLst>
                                    <p:set>
                                      <p:cBhvr>
                                        <p:cTn id="12" dur="1000"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18" presetClass="entr" presetSubtype="12" fill="hold" nodeType="clickEffect">
                                  <p:stCondLst>
                                    <p:cond delay="0"/>
                                  </p:stCondLst>
                                  <p:childTnLst>
                                    <p:set>
                                      <p:cBhvr>
                                        <p:cTn id="18" dur="1000" fill="hold">
                                          <p:stCondLst>
                                            <p:cond delay="0"/>
                                          </p:stCondLst>
                                        </p:cTn>
                                        <p:tgtEl>
                                          <p:spTgt spid="23"/>
                                        </p:tgtEl>
                                        <p:attrNameLst>
                                          <p:attrName>style.visibility</p:attrName>
                                        </p:attrNameLst>
                                      </p:cBhvr>
                                      <p:to>
                                        <p:strVal val="visible"/>
                                      </p:to>
                                    </p:set>
                                    <p:animEffect transition="in" filter="strips(downLeft)">
                                      <p:cBhvr>
                                        <p:cTn id="19" dur="1000"/>
                                        <p:tgtEl>
                                          <p:spTgt spid="23"/>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22" presetClass="entr" presetSubtype="4" fill="hold" nodeType="clickEffect">
                                  <p:stCondLst>
                                    <p:cond delay="0"/>
                                  </p:stCondLst>
                                  <p:childTnLst>
                                    <p:set>
                                      <p:cBhvr>
                                        <p:cTn id="24" dur="1000" fill="hold">
                                          <p:stCondLst>
                                            <p:cond delay="0"/>
                                          </p:stCondLst>
                                        </p:cTn>
                                        <p:tgtEl>
                                          <p:spTgt spid="2"/>
                                        </p:tgtEl>
                                        <p:attrNameLst>
                                          <p:attrName>style.visibility</p:attrName>
                                        </p:attrNameLst>
                                      </p:cBhvr>
                                      <p:to>
                                        <p:strVal val="visible"/>
                                      </p:to>
                                    </p:set>
                                    <p:animEffect transition="in" filter="wipe(down)">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custDataLst>
              <p:tags r:id="rId2"/>
            </p:custDataLst>
          </p:nvPr>
        </p:nvSpPr>
        <p:spPr>
          <a:xfrm flipH="1" flipV="1">
            <a:off x="6735106" y="857250"/>
            <a:ext cx="2408894" cy="2166125"/>
          </a:xfrm>
          <a:prstGeom prst="rtTriangle">
            <a:avLst/>
          </a:prstGeom>
          <a:solidFill>
            <a:srgbClr val="C9A37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2" name="直角三角形 1"/>
          <p:cNvSpPr/>
          <p:nvPr>
            <p:custDataLst>
              <p:tags r:id="rId3"/>
            </p:custDataLst>
          </p:nvPr>
        </p:nvSpPr>
        <p:spPr>
          <a:xfrm>
            <a:off x="1" y="3834626"/>
            <a:ext cx="2408894" cy="2166125"/>
          </a:xfrm>
          <a:prstGeom prst="rtTriangle">
            <a:avLst/>
          </a:prstGeom>
          <a:solidFill>
            <a:srgbClr val="C9A37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pic>
        <p:nvPicPr>
          <p:cNvPr id="6" name="图片 5"/>
          <p:cNvPicPr>
            <a:picLocks noChangeAspect="1"/>
          </p:cNvPicPr>
          <p:nvPr>
            <p:custDataLst>
              <p:tags r:id="rId4"/>
            </p:custDataLst>
          </p:nvPr>
        </p:nvPicPr>
        <p:blipFill>
          <a:blip r:embed="rId16"/>
          <a:srcRect t="227" b="227"/>
          <a:stretch>
            <a:fillRect/>
          </a:stretch>
        </p:blipFill>
        <p:spPr>
          <a:xfrm>
            <a:off x="775663" y="1293828"/>
            <a:ext cx="7592675" cy="4270346"/>
          </a:xfrm>
          <a:prstGeom prst="rect">
            <a:avLst/>
          </a:prstGeom>
        </p:spPr>
      </p:pic>
      <p:sp>
        <p:nvSpPr>
          <p:cNvPr id="3" name="任意多边形: 形状 2"/>
          <p:cNvSpPr/>
          <p:nvPr>
            <p:custDataLst>
              <p:tags r:id="rId5"/>
            </p:custDataLst>
          </p:nvPr>
        </p:nvSpPr>
        <p:spPr>
          <a:xfrm>
            <a:off x="6196981" y="4598897"/>
            <a:ext cx="2379134" cy="1181099"/>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FFFFFF"/>
              </a:solidFill>
              <a:latin typeface="微软雅黑" pitchFamily="34" charset="-122"/>
              <a:ea typeface="微软雅黑" pitchFamily="34" charset="-122"/>
            </a:endParaRPr>
          </a:p>
        </p:txBody>
      </p:sp>
      <p:sp>
        <p:nvSpPr>
          <p:cNvPr id="4" name="任意多边形: 形状 3"/>
          <p:cNvSpPr/>
          <p:nvPr>
            <p:custDataLst>
              <p:tags r:id="rId6"/>
            </p:custDataLst>
          </p:nvPr>
        </p:nvSpPr>
        <p:spPr>
          <a:xfrm flipH="1" flipV="1">
            <a:off x="559420" y="1094939"/>
            <a:ext cx="2379134" cy="1181099"/>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FFFFFF"/>
              </a:solidFill>
              <a:latin typeface="微软雅黑" pitchFamily="34" charset="-122"/>
              <a:ea typeface="微软雅黑" pitchFamily="34" charset="-122"/>
            </a:endParaRPr>
          </a:p>
        </p:txBody>
      </p:sp>
      <p:sp>
        <p:nvSpPr>
          <p:cNvPr id="7" name="矩形 6"/>
          <p:cNvSpPr/>
          <p:nvPr>
            <p:custDataLst>
              <p:tags r:id="rId7"/>
            </p:custDataLst>
          </p:nvPr>
        </p:nvSpPr>
        <p:spPr>
          <a:xfrm>
            <a:off x="559594" y="2435066"/>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8" name="矩形 7"/>
          <p:cNvSpPr/>
          <p:nvPr>
            <p:custDataLst>
              <p:tags r:id="rId8"/>
            </p:custDataLst>
          </p:nvPr>
        </p:nvSpPr>
        <p:spPr>
          <a:xfrm>
            <a:off x="559594" y="2626042"/>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9" name="矩形 8"/>
          <p:cNvSpPr/>
          <p:nvPr>
            <p:custDataLst>
              <p:tags r:id="rId9"/>
            </p:custDataLst>
          </p:nvPr>
        </p:nvSpPr>
        <p:spPr>
          <a:xfrm>
            <a:off x="559594" y="2817019"/>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11" name="矩形 10"/>
          <p:cNvSpPr/>
          <p:nvPr>
            <p:custDataLst>
              <p:tags r:id="rId10"/>
            </p:custDataLst>
          </p:nvPr>
        </p:nvSpPr>
        <p:spPr>
          <a:xfrm>
            <a:off x="8509635" y="4017169"/>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12" name="矩形 11"/>
          <p:cNvSpPr/>
          <p:nvPr>
            <p:custDataLst>
              <p:tags r:id="rId11"/>
            </p:custDataLst>
          </p:nvPr>
        </p:nvSpPr>
        <p:spPr>
          <a:xfrm>
            <a:off x="8509635" y="4208145"/>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13" name="矩形 12"/>
          <p:cNvSpPr/>
          <p:nvPr>
            <p:custDataLst>
              <p:tags r:id="rId12"/>
            </p:custDataLst>
          </p:nvPr>
        </p:nvSpPr>
        <p:spPr>
          <a:xfrm>
            <a:off x="8509635" y="4399121"/>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pic>
        <p:nvPicPr>
          <p:cNvPr id="31" name="图片 30"/>
          <p:cNvPicPr/>
          <p:nvPr>
            <p:custDataLst>
              <p:tags r:id="rId13"/>
            </p:custDataLst>
          </p:nvPr>
        </p:nvPicPr>
        <p:blipFill>
          <a:blip r:embed="rId17"/>
          <a:stretch>
            <a:fillRect/>
          </a:stretch>
        </p:blipFill>
        <p:spPr>
          <a:xfrm>
            <a:off x="8576310" y="804863"/>
            <a:ext cx="567690" cy="628650"/>
          </a:xfrm>
          <a:prstGeom prst="rect">
            <a:avLst/>
          </a:prstGeom>
        </p:spPr>
      </p:pic>
    </p:spTree>
    <p:custDataLst>
      <p:tags r:id="rId1"/>
    </p:custDataLst>
    <p:extLst>
      <p:ext uri="{BB962C8B-B14F-4D97-AF65-F5344CB8AC3E}">
        <p14:creationId xmlns:p14="http://schemas.microsoft.com/office/powerpoint/2010/main" val="777823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4"/>
          <a:stretch>
            <a:fillRect/>
          </a:stretch>
        </p:blipFill>
        <p:spPr>
          <a:xfrm>
            <a:off x="162401" y="1918335"/>
            <a:ext cx="5780723" cy="3874294"/>
          </a:xfrm>
          <a:prstGeom prst="rect">
            <a:avLst/>
          </a:prstGeom>
        </p:spPr>
      </p:pic>
      <p:sp>
        <p:nvSpPr>
          <p:cNvPr id="14" name="直角三角形 13"/>
          <p:cNvSpPr/>
          <p:nvPr>
            <p:custDataLst>
              <p:tags r:id="rId2"/>
            </p:custDataLst>
          </p:nvPr>
        </p:nvSpPr>
        <p:spPr>
          <a:xfrm flipH="1" flipV="1">
            <a:off x="6735106" y="857250"/>
            <a:ext cx="2408894" cy="2166125"/>
          </a:xfrm>
          <a:prstGeom prst="rtTriangle">
            <a:avLst/>
          </a:prstGeom>
          <a:solidFill>
            <a:srgbClr val="C9A37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2" name="直角三角形 1"/>
          <p:cNvSpPr/>
          <p:nvPr>
            <p:custDataLst>
              <p:tags r:id="rId3"/>
            </p:custDataLst>
          </p:nvPr>
        </p:nvSpPr>
        <p:spPr>
          <a:xfrm>
            <a:off x="1" y="3834626"/>
            <a:ext cx="2408894" cy="2166125"/>
          </a:xfrm>
          <a:prstGeom prst="rtTriangle">
            <a:avLst/>
          </a:prstGeom>
          <a:solidFill>
            <a:srgbClr val="C9A37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3" name="任意多边形: 形状 2"/>
          <p:cNvSpPr/>
          <p:nvPr>
            <p:custDataLst>
              <p:tags r:id="rId4"/>
            </p:custDataLst>
          </p:nvPr>
        </p:nvSpPr>
        <p:spPr>
          <a:xfrm>
            <a:off x="6735143" y="4762251"/>
            <a:ext cx="2379134" cy="1181099"/>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FFFFFF"/>
              </a:solidFill>
              <a:latin typeface="微软雅黑" pitchFamily="34" charset="-122"/>
              <a:ea typeface="微软雅黑" pitchFamily="34" charset="-122"/>
            </a:endParaRPr>
          </a:p>
        </p:txBody>
      </p:sp>
      <p:sp>
        <p:nvSpPr>
          <p:cNvPr id="4" name="任意多边形: 形状 3"/>
          <p:cNvSpPr/>
          <p:nvPr>
            <p:custDataLst>
              <p:tags r:id="rId5"/>
            </p:custDataLst>
          </p:nvPr>
        </p:nvSpPr>
        <p:spPr>
          <a:xfrm flipH="1" flipV="1">
            <a:off x="77455" y="961589"/>
            <a:ext cx="2379134" cy="1181099"/>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FFFFFF"/>
              </a:solidFill>
              <a:latin typeface="微软雅黑" pitchFamily="34" charset="-122"/>
              <a:ea typeface="微软雅黑" pitchFamily="34" charset="-122"/>
            </a:endParaRPr>
          </a:p>
        </p:txBody>
      </p:sp>
      <p:sp>
        <p:nvSpPr>
          <p:cNvPr id="7" name="矩形 6"/>
          <p:cNvSpPr/>
          <p:nvPr>
            <p:custDataLst>
              <p:tags r:id="rId6"/>
            </p:custDataLst>
          </p:nvPr>
        </p:nvSpPr>
        <p:spPr>
          <a:xfrm>
            <a:off x="77629" y="2264569"/>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8" name="矩形 7"/>
          <p:cNvSpPr/>
          <p:nvPr>
            <p:custDataLst>
              <p:tags r:id="rId7"/>
            </p:custDataLst>
          </p:nvPr>
        </p:nvSpPr>
        <p:spPr>
          <a:xfrm>
            <a:off x="77629" y="2455545"/>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9" name="矩形 8"/>
          <p:cNvSpPr/>
          <p:nvPr>
            <p:custDataLst>
              <p:tags r:id="rId8"/>
            </p:custDataLst>
          </p:nvPr>
        </p:nvSpPr>
        <p:spPr>
          <a:xfrm>
            <a:off x="77629" y="2646521"/>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11" name="矩形 10"/>
          <p:cNvSpPr/>
          <p:nvPr>
            <p:custDataLst>
              <p:tags r:id="rId9"/>
            </p:custDataLst>
          </p:nvPr>
        </p:nvSpPr>
        <p:spPr>
          <a:xfrm>
            <a:off x="9047798" y="4128611"/>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12" name="矩形 11"/>
          <p:cNvSpPr/>
          <p:nvPr>
            <p:custDataLst>
              <p:tags r:id="rId10"/>
            </p:custDataLst>
          </p:nvPr>
        </p:nvSpPr>
        <p:spPr>
          <a:xfrm>
            <a:off x="9047798" y="4319587"/>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13" name="矩形 12"/>
          <p:cNvSpPr/>
          <p:nvPr>
            <p:custDataLst>
              <p:tags r:id="rId11"/>
            </p:custDataLst>
          </p:nvPr>
        </p:nvSpPr>
        <p:spPr>
          <a:xfrm>
            <a:off x="9047798" y="4510564"/>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pic>
        <p:nvPicPr>
          <p:cNvPr id="31" name="图片 30"/>
          <p:cNvPicPr/>
          <p:nvPr>
            <p:custDataLst>
              <p:tags r:id="rId12"/>
            </p:custDataLst>
          </p:nvPr>
        </p:nvPicPr>
        <p:blipFill>
          <a:blip r:embed="rId15"/>
          <a:stretch>
            <a:fillRect/>
          </a:stretch>
        </p:blipFill>
        <p:spPr>
          <a:xfrm>
            <a:off x="8576310" y="804863"/>
            <a:ext cx="567690" cy="628650"/>
          </a:xfrm>
          <a:prstGeom prst="rect">
            <a:avLst/>
          </a:prstGeom>
        </p:spPr>
      </p:pic>
      <p:sp>
        <p:nvSpPr>
          <p:cNvPr id="154627" name="椭圆 154626"/>
          <p:cNvSpPr/>
          <p:nvPr/>
        </p:nvSpPr>
        <p:spPr>
          <a:xfrm>
            <a:off x="1080611" y="2862739"/>
            <a:ext cx="868680" cy="660559"/>
          </a:xfrm>
          <a:prstGeom prst="ellipse">
            <a:avLst/>
          </a:prstGeom>
          <a:noFill/>
          <a:ln w="38100" cap="flat" cmpd="sng">
            <a:solidFill>
              <a:srgbClr val="FF0000"/>
            </a:solidFill>
            <a:prstDash val="solid"/>
            <a:headEnd type="none" w="med" len="med"/>
            <a:tailEnd type="none" w="med" len="med"/>
          </a:ln>
        </p:spPr>
        <p:txBody>
          <a:bodyPr/>
          <a:lstStyle/>
          <a:p>
            <a:endParaRPr lang="zh-CN" altLang="en-US" sz="1350"/>
          </a:p>
        </p:txBody>
      </p:sp>
      <p:sp>
        <p:nvSpPr>
          <p:cNvPr id="154633" name="矩形 154632"/>
          <p:cNvSpPr/>
          <p:nvPr/>
        </p:nvSpPr>
        <p:spPr>
          <a:xfrm>
            <a:off x="2283143" y="3523297"/>
            <a:ext cx="2798921" cy="1298258"/>
          </a:xfrm>
          <a:prstGeom prst="rect">
            <a:avLst/>
          </a:prstGeom>
          <a:noFill/>
          <a:ln w="28575" cap="flat" cmpd="sng">
            <a:solidFill>
              <a:srgbClr val="000000"/>
            </a:solidFill>
            <a:prstDash val="solid"/>
            <a:miter/>
            <a:headEnd type="none" w="med" len="med"/>
            <a:tailEnd type="none" w="med" len="med"/>
          </a:ln>
        </p:spPr>
        <p:txBody>
          <a:bodyPr/>
          <a:lstStyle/>
          <a:p>
            <a:endParaRPr lang="zh-CN" altLang="en-US" sz="1350"/>
          </a:p>
        </p:txBody>
      </p:sp>
      <p:pic>
        <p:nvPicPr>
          <p:cNvPr id="154630" name="图片 154629" descr="阿蒙森4"/>
          <p:cNvPicPr>
            <a:picLocks noChangeAspect="1"/>
          </p:cNvPicPr>
          <p:nvPr/>
        </p:nvPicPr>
        <p:blipFill>
          <a:blip r:embed="rId16"/>
          <a:stretch>
            <a:fillRect/>
          </a:stretch>
        </p:blipFill>
        <p:spPr>
          <a:xfrm>
            <a:off x="6088381" y="1918812"/>
            <a:ext cx="2882741" cy="1915954"/>
          </a:xfrm>
          <a:prstGeom prst="rect">
            <a:avLst/>
          </a:prstGeom>
          <a:noFill/>
          <a:ln w="28575" cap="flat" cmpd="sng">
            <a:solidFill>
              <a:srgbClr val="000000"/>
            </a:solidFill>
            <a:prstDash val="solid"/>
            <a:miter/>
            <a:headEnd type="none" w="med" len="med"/>
            <a:tailEnd type="none" w="med" len="med"/>
          </a:ln>
        </p:spPr>
      </p:pic>
      <p:pic>
        <p:nvPicPr>
          <p:cNvPr id="154631" name="图片 154630" descr="阿蒙森1"/>
          <p:cNvPicPr>
            <a:picLocks noChangeAspect="1"/>
          </p:cNvPicPr>
          <p:nvPr/>
        </p:nvPicPr>
        <p:blipFill>
          <a:blip r:embed="rId17"/>
          <a:stretch>
            <a:fillRect/>
          </a:stretch>
        </p:blipFill>
        <p:spPr>
          <a:xfrm>
            <a:off x="6028373" y="3881914"/>
            <a:ext cx="2942749" cy="1916906"/>
          </a:xfrm>
          <a:prstGeom prst="rect">
            <a:avLst/>
          </a:prstGeom>
          <a:noFill/>
          <a:ln w="28575" cap="flat" cmpd="sng">
            <a:solidFill>
              <a:srgbClr val="000000"/>
            </a:solidFill>
            <a:prstDash val="solid"/>
            <a:miter/>
            <a:headEnd type="none" w="med" len="med"/>
            <a:tailEnd type="none" w="med" len="med"/>
          </a:ln>
        </p:spPr>
      </p:pic>
      <p:sp>
        <p:nvSpPr>
          <p:cNvPr id="154632" name="矩形 154631"/>
          <p:cNvSpPr/>
          <p:nvPr/>
        </p:nvSpPr>
        <p:spPr>
          <a:xfrm>
            <a:off x="2456974" y="1206845"/>
            <a:ext cx="4808696" cy="438574"/>
          </a:xfrm>
          <a:prstGeom prst="rect">
            <a:avLst/>
          </a:prstGeom>
          <a:noFill/>
          <a:ln w="9525">
            <a:noFill/>
          </a:ln>
        </p:spPr>
        <p:txBody>
          <a:bodyPr wrap="square" lIns="68573" tIns="34286" rIns="68573" bIns="34286" anchor="ctr">
            <a:spAutoFit/>
          </a:bodyPr>
          <a:lstStyle/>
          <a:p>
            <a:pPr algn="l"/>
            <a:r>
              <a:rPr lang="zh-CN" altLang="en-US" sz="2400" b="1">
                <a:solidFill>
                  <a:schemeClr val="accent1"/>
                </a:solidFill>
                <a:latin typeface="微软雅黑" pitchFamily="34" charset="-122"/>
                <a:ea typeface="微软雅黑" pitchFamily="34" charset="-122"/>
                <a:cs typeface="微软雅黑" panose="020B0503020204020204" pitchFamily="34" charset="-122"/>
              </a:rPr>
              <a:t>考察站“穹顶状”“高脚式”造型</a:t>
            </a:r>
          </a:p>
        </p:txBody>
      </p:sp>
      <p:sp>
        <p:nvSpPr>
          <p:cNvPr id="6" name="文本框 5"/>
          <p:cNvSpPr txBox="1"/>
          <p:nvPr/>
        </p:nvSpPr>
        <p:spPr>
          <a:xfrm>
            <a:off x="207169" y="1956436"/>
            <a:ext cx="2616041" cy="300074"/>
          </a:xfrm>
          <a:prstGeom prst="rect">
            <a:avLst/>
          </a:prstGeom>
          <a:solidFill>
            <a:schemeClr val="bg1">
              <a:alpha val="20000"/>
            </a:schemeClr>
          </a:solidFill>
          <a:ln w="9525">
            <a:noFill/>
          </a:ln>
        </p:spPr>
        <p:txBody>
          <a:bodyPr wrap="square" lIns="68573" tIns="34286" rIns="68573" bIns="34286">
            <a:spAutoFit/>
          </a:bodyPr>
          <a:lstStyle/>
          <a:p>
            <a:pPr algn="l">
              <a:spcBef>
                <a:spcPct val="50000"/>
              </a:spcBef>
              <a:buClr>
                <a:schemeClr val="bg1"/>
              </a:buClr>
            </a:pPr>
            <a:r>
              <a:rPr lang="zh-CN" altLang="en-US" sz="1500" b="1" dirty="0">
                <a:solidFill>
                  <a:srgbClr val="000000"/>
                </a:solidFill>
                <a:latin typeface="微软雅黑" pitchFamily="34" charset="-122"/>
                <a:ea typeface="微软雅黑" pitchFamily="34" charset="-122"/>
                <a:cs typeface="微软雅黑" panose="020B0503020204020204" pitchFamily="34" charset="-122"/>
              </a:rPr>
              <a:t>阿蒙森</a:t>
            </a:r>
            <a:r>
              <a:rPr lang="en-US" altLang="zh-CN" sz="1500" b="1" dirty="0">
                <a:solidFill>
                  <a:srgbClr val="000000"/>
                </a:solidFill>
                <a:latin typeface="微软雅黑" pitchFamily="34" charset="-122"/>
                <a:ea typeface="微软雅黑" pitchFamily="34" charset="-122"/>
                <a:cs typeface="微软雅黑" panose="020B0503020204020204" pitchFamily="34" charset="-122"/>
              </a:rPr>
              <a:t>·</a:t>
            </a:r>
            <a:r>
              <a:rPr lang="zh-CN" altLang="en-US" sz="1500" b="1" dirty="0">
                <a:solidFill>
                  <a:srgbClr val="000000"/>
                </a:solidFill>
                <a:latin typeface="微软雅黑" pitchFamily="34" charset="-122"/>
                <a:ea typeface="微软雅黑" pitchFamily="34" charset="-122"/>
                <a:cs typeface="微软雅黑" panose="020B0503020204020204" pitchFamily="34" charset="-122"/>
              </a:rPr>
              <a:t>斯科特站</a:t>
            </a:r>
            <a:r>
              <a:rPr lang="en-US" altLang="zh-CN" sz="1500" b="1" dirty="0">
                <a:solidFill>
                  <a:srgbClr val="000000"/>
                </a:solidFill>
                <a:latin typeface="微软雅黑" pitchFamily="34" charset="-122"/>
                <a:ea typeface="微软雅黑" pitchFamily="34" charset="-122"/>
                <a:cs typeface="微软雅黑" panose="020B0503020204020204" pitchFamily="34" charset="-122"/>
              </a:rPr>
              <a:t>(</a:t>
            </a:r>
            <a:r>
              <a:rPr lang="zh-CN" altLang="en-US" sz="1500" b="1" dirty="0">
                <a:solidFill>
                  <a:srgbClr val="000000"/>
                </a:solidFill>
                <a:latin typeface="微软雅黑" pitchFamily="34" charset="-122"/>
                <a:ea typeface="微软雅黑" pitchFamily="34" charset="-122"/>
                <a:cs typeface="微软雅黑" panose="020B0503020204020204" pitchFamily="34" charset="-122"/>
              </a:rPr>
              <a:t>美）</a:t>
            </a:r>
          </a:p>
        </p:txBody>
      </p:sp>
    </p:spTree>
    <p:custDataLst>
      <p:tags r:id="rId1"/>
    </p:custDataLst>
    <p:extLst>
      <p:ext uri="{BB962C8B-B14F-4D97-AF65-F5344CB8AC3E}">
        <p14:creationId xmlns:p14="http://schemas.microsoft.com/office/powerpoint/2010/main" val="22269697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4633"/>
                                        </p:tgtEl>
                                        <p:attrNameLst>
                                          <p:attrName>style.visibility</p:attrName>
                                        </p:attrNameLst>
                                      </p:cBhvr>
                                      <p:to>
                                        <p:strVal val="visible"/>
                                      </p:to>
                                    </p:set>
                                    <p:animEffect transition="in" filter="blinds(horizontal)">
                                      <p:cBhvr>
                                        <p:cTn id="7" dur="500"/>
                                        <p:tgtEl>
                                          <p:spTgt spid="154633"/>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54627"/>
                                        </p:tgtEl>
                                        <p:attrNameLst>
                                          <p:attrName>style.visibility</p:attrName>
                                        </p:attrNameLst>
                                      </p:cBhvr>
                                      <p:to>
                                        <p:strVal val="visible"/>
                                      </p:to>
                                    </p:set>
                                    <p:animEffect transition="in" filter="blinds(horizontal)">
                                      <p:cBhvr>
                                        <p:cTn id="13" dur="500"/>
                                        <p:tgtEl>
                                          <p:spTgt spid="154627"/>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3" presetClass="entr" presetSubtype="10" fill="hold" grpId="0" nodeType="clickEffect">
                                  <p:stCondLst>
                                    <p:cond delay="0"/>
                                  </p:stCondLst>
                                  <p:childTnLst>
                                    <p:set>
                                      <p:cBhvr>
                                        <p:cTn id="18" dur="500" fill="hold">
                                          <p:stCondLst>
                                            <p:cond delay="0"/>
                                          </p:stCondLst>
                                        </p:cTn>
                                        <p:tgtEl>
                                          <p:spTgt spid="154632"/>
                                        </p:tgtEl>
                                        <p:attrNameLst>
                                          <p:attrName>style.visibility</p:attrName>
                                        </p:attrNameLst>
                                      </p:cBhvr>
                                      <p:to>
                                        <p:strVal val="visible"/>
                                      </p:to>
                                    </p:set>
                                    <p:animEffect transition="in" filter="blinds(horizontal)">
                                      <p:cBhvr>
                                        <p:cTn id="19" dur="500"/>
                                        <p:tgtEl>
                                          <p:spTgt spid="154632"/>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54630"/>
                                        </p:tgtEl>
                                        <p:attrNameLst>
                                          <p:attrName>style.visibility</p:attrName>
                                        </p:attrNameLst>
                                      </p:cBhvr>
                                      <p:to>
                                        <p:strVal val="visible"/>
                                      </p:to>
                                    </p:set>
                                    <p:animEffect transition="in" filter="blinds(horizontal)">
                                      <p:cBhvr>
                                        <p:cTn id="25" dur="500"/>
                                        <p:tgtEl>
                                          <p:spTgt spid="154630"/>
                                        </p:tgtEl>
                                      </p:cBhvr>
                                    </p:animEffect>
                                  </p:childTnLst>
                                </p:cTn>
                              </p:par>
                            </p:childTnLst>
                          </p:cTn>
                        </p:par>
                        <p:par>
                          <p:cTn id="26" fill="hold" nodeType="withGroup">
                            <p:stCondLst>
                              <p:cond delay="500"/>
                            </p:stCondLst>
                            <p:childTnLst>
                              <p:par>
                                <p:cTn id="27" presetID="3" presetClass="entr" presetSubtype="10" fill="hold" nodeType="afterEffect">
                                  <p:childTnLst>
                                    <p:set>
                                      <p:cBhvr>
                                        <p:cTn id="28" dur="1" fill="hold">
                                          <p:stCondLst>
                                            <p:cond delay="0"/>
                                          </p:stCondLst>
                                        </p:cTn>
                                        <p:tgtEl>
                                          <p:spTgt spid="154631"/>
                                        </p:tgtEl>
                                        <p:attrNameLst>
                                          <p:attrName>style.visibility</p:attrName>
                                        </p:attrNameLst>
                                      </p:cBhvr>
                                      <p:to>
                                        <p:strVal val="visible"/>
                                      </p:to>
                                    </p:set>
                                    <p:animEffect transition="in" filter="blinds(horizontal)">
                                      <p:cBhvr>
                                        <p:cTn id="29" dur="500"/>
                                        <p:tgtEl>
                                          <p:spTgt spid="154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4"/>
          <a:stretch>
            <a:fillRect/>
          </a:stretch>
        </p:blipFill>
        <p:spPr>
          <a:xfrm>
            <a:off x="207169" y="1492091"/>
            <a:ext cx="6369844" cy="4269105"/>
          </a:xfrm>
          <a:prstGeom prst="rect">
            <a:avLst/>
          </a:prstGeom>
        </p:spPr>
      </p:pic>
      <p:sp>
        <p:nvSpPr>
          <p:cNvPr id="14" name="直角三角形 13"/>
          <p:cNvSpPr/>
          <p:nvPr>
            <p:custDataLst>
              <p:tags r:id="rId2"/>
            </p:custDataLst>
          </p:nvPr>
        </p:nvSpPr>
        <p:spPr>
          <a:xfrm flipH="1" flipV="1">
            <a:off x="6735106" y="857250"/>
            <a:ext cx="2408894" cy="2166125"/>
          </a:xfrm>
          <a:prstGeom prst="rtTriangle">
            <a:avLst/>
          </a:prstGeom>
          <a:solidFill>
            <a:srgbClr val="C9A37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2" name="直角三角形 1"/>
          <p:cNvSpPr/>
          <p:nvPr>
            <p:custDataLst>
              <p:tags r:id="rId3"/>
            </p:custDataLst>
          </p:nvPr>
        </p:nvSpPr>
        <p:spPr>
          <a:xfrm>
            <a:off x="1" y="3834626"/>
            <a:ext cx="2408894" cy="2166125"/>
          </a:xfrm>
          <a:prstGeom prst="rtTriangle">
            <a:avLst/>
          </a:prstGeom>
          <a:solidFill>
            <a:srgbClr val="C9A37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3" name="任意多边形: 形状 2"/>
          <p:cNvSpPr/>
          <p:nvPr>
            <p:custDataLst>
              <p:tags r:id="rId4"/>
            </p:custDataLst>
          </p:nvPr>
        </p:nvSpPr>
        <p:spPr>
          <a:xfrm>
            <a:off x="6735143" y="4730342"/>
            <a:ext cx="2379134" cy="1181099"/>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FFFFFF"/>
              </a:solidFill>
              <a:latin typeface="微软雅黑" pitchFamily="34" charset="-122"/>
              <a:ea typeface="微软雅黑" pitchFamily="34" charset="-122"/>
            </a:endParaRPr>
          </a:p>
        </p:txBody>
      </p:sp>
      <p:sp>
        <p:nvSpPr>
          <p:cNvPr id="4" name="任意多边形: 形状 3"/>
          <p:cNvSpPr/>
          <p:nvPr>
            <p:custDataLst>
              <p:tags r:id="rId5"/>
            </p:custDataLst>
          </p:nvPr>
        </p:nvSpPr>
        <p:spPr>
          <a:xfrm flipH="1" flipV="1">
            <a:off x="77455" y="961589"/>
            <a:ext cx="2379134" cy="1181099"/>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FFFFFF"/>
              </a:solidFill>
              <a:latin typeface="微软雅黑" pitchFamily="34" charset="-122"/>
              <a:ea typeface="微软雅黑" pitchFamily="34" charset="-122"/>
            </a:endParaRPr>
          </a:p>
        </p:txBody>
      </p:sp>
      <p:sp>
        <p:nvSpPr>
          <p:cNvPr id="7" name="矩形 6"/>
          <p:cNvSpPr/>
          <p:nvPr>
            <p:custDataLst>
              <p:tags r:id="rId6"/>
            </p:custDataLst>
          </p:nvPr>
        </p:nvSpPr>
        <p:spPr>
          <a:xfrm>
            <a:off x="77629" y="2264569"/>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8" name="矩形 7"/>
          <p:cNvSpPr/>
          <p:nvPr>
            <p:custDataLst>
              <p:tags r:id="rId7"/>
            </p:custDataLst>
          </p:nvPr>
        </p:nvSpPr>
        <p:spPr>
          <a:xfrm>
            <a:off x="77629" y="2455545"/>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9" name="矩形 8"/>
          <p:cNvSpPr/>
          <p:nvPr>
            <p:custDataLst>
              <p:tags r:id="rId8"/>
            </p:custDataLst>
          </p:nvPr>
        </p:nvSpPr>
        <p:spPr>
          <a:xfrm>
            <a:off x="77629" y="2646521"/>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11" name="矩形 10"/>
          <p:cNvSpPr/>
          <p:nvPr>
            <p:custDataLst>
              <p:tags r:id="rId9"/>
            </p:custDataLst>
          </p:nvPr>
        </p:nvSpPr>
        <p:spPr>
          <a:xfrm>
            <a:off x="9047798" y="4076700"/>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12" name="矩形 11"/>
          <p:cNvSpPr/>
          <p:nvPr>
            <p:custDataLst>
              <p:tags r:id="rId10"/>
            </p:custDataLst>
          </p:nvPr>
        </p:nvSpPr>
        <p:spPr>
          <a:xfrm>
            <a:off x="9047798" y="4267676"/>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sp>
        <p:nvSpPr>
          <p:cNvPr id="13" name="矩形 12"/>
          <p:cNvSpPr/>
          <p:nvPr>
            <p:custDataLst>
              <p:tags r:id="rId11"/>
            </p:custDataLst>
          </p:nvPr>
        </p:nvSpPr>
        <p:spPr>
          <a:xfrm>
            <a:off x="9047798" y="4458652"/>
            <a:ext cx="66675" cy="60008"/>
          </a:xfrm>
          <a:prstGeom prst="rect">
            <a:avLst/>
          </a:prstGeom>
          <a:solidFill>
            <a:srgbClr val="E9D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latin typeface="微软雅黑" pitchFamily="34" charset="-122"/>
              <a:ea typeface="微软雅黑" pitchFamily="34" charset="-122"/>
            </a:endParaRPr>
          </a:p>
        </p:txBody>
      </p:sp>
      <p:pic>
        <p:nvPicPr>
          <p:cNvPr id="31" name="图片 30"/>
          <p:cNvPicPr/>
          <p:nvPr>
            <p:custDataLst>
              <p:tags r:id="rId12"/>
            </p:custDataLst>
          </p:nvPr>
        </p:nvPicPr>
        <p:blipFill>
          <a:blip r:embed="rId15"/>
          <a:stretch>
            <a:fillRect/>
          </a:stretch>
        </p:blipFill>
        <p:spPr>
          <a:xfrm>
            <a:off x="8576310" y="804863"/>
            <a:ext cx="567690" cy="628650"/>
          </a:xfrm>
          <a:prstGeom prst="rect">
            <a:avLst/>
          </a:prstGeom>
        </p:spPr>
      </p:pic>
      <p:sp>
        <p:nvSpPr>
          <p:cNvPr id="6" name="文本框 5"/>
          <p:cNvSpPr txBox="1"/>
          <p:nvPr/>
        </p:nvSpPr>
        <p:spPr>
          <a:xfrm>
            <a:off x="496729" y="1101566"/>
            <a:ext cx="2616041" cy="392407"/>
          </a:xfrm>
          <a:prstGeom prst="rect">
            <a:avLst/>
          </a:prstGeom>
          <a:noFill/>
          <a:ln w="9525">
            <a:noFill/>
          </a:ln>
          <a:extLst>
            <a:ext uri="{909E8E84-426E-40DD-AFC4-6F175D3DCCD1}">
              <a14:hiddenFill xmlns:a14="http://schemas.microsoft.com/office/drawing/2010/main">
                <a:solidFill>
                  <a:schemeClr val="bg1">
                    <a:alpha val="20000"/>
                  </a:schemeClr>
                </a:solidFill>
              </a14:hiddenFill>
            </a:ext>
          </a:extLst>
        </p:spPr>
        <p:txBody>
          <a:bodyPr wrap="square" lIns="68573" tIns="34286" rIns="68573" bIns="34286">
            <a:spAutoFit/>
          </a:bodyPr>
          <a:lstStyle/>
          <a:p>
            <a:pPr algn="l">
              <a:spcBef>
                <a:spcPct val="50000"/>
              </a:spcBef>
              <a:buClr>
                <a:schemeClr val="bg1"/>
              </a:buClr>
            </a:pPr>
            <a:r>
              <a:rPr lang="zh-CN" altLang="en-US" sz="2100" b="1">
                <a:solidFill>
                  <a:schemeClr val="accent1"/>
                </a:solidFill>
                <a:latin typeface="微软雅黑" pitchFamily="34" charset="-122"/>
                <a:ea typeface="微软雅黑" pitchFamily="34" charset="-122"/>
                <a:cs typeface="微软雅黑" panose="020B0503020204020204" pitchFamily="34" charset="-122"/>
              </a:rPr>
              <a:t>阿蒙森</a:t>
            </a:r>
            <a:r>
              <a:rPr lang="en-US" altLang="zh-CN" sz="2100" b="1" dirty="0">
                <a:solidFill>
                  <a:schemeClr val="accent1"/>
                </a:solidFill>
                <a:latin typeface="微软雅黑" pitchFamily="34" charset="-122"/>
                <a:ea typeface="微软雅黑" pitchFamily="34" charset="-122"/>
                <a:cs typeface="微软雅黑" panose="020B0503020204020204" pitchFamily="34" charset="-122"/>
              </a:rPr>
              <a:t>·</a:t>
            </a:r>
            <a:r>
              <a:rPr lang="zh-CN" altLang="en-US" sz="2100" b="1">
                <a:solidFill>
                  <a:schemeClr val="accent1"/>
                </a:solidFill>
                <a:latin typeface="微软雅黑" pitchFamily="34" charset="-122"/>
                <a:ea typeface="微软雅黑" pitchFamily="34" charset="-122"/>
                <a:cs typeface="微软雅黑" panose="020B0503020204020204" pitchFamily="34" charset="-122"/>
              </a:rPr>
              <a:t>斯科特站</a:t>
            </a:r>
            <a:r>
              <a:rPr lang="en-US" altLang="zh-CN" sz="2100" b="1" dirty="0">
                <a:solidFill>
                  <a:schemeClr val="accent1"/>
                </a:solidFill>
                <a:latin typeface="微软雅黑" pitchFamily="34" charset="-122"/>
                <a:ea typeface="微软雅黑" pitchFamily="34" charset="-122"/>
                <a:cs typeface="微软雅黑" panose="020B0503020204020204" pitchFamily="34" charset="-122"/>
              </a:rPr>
              <a:t>(</a:t>
            </a:r>
            <a:r>
              <a:rPr lang="zh-CN" altLang="en-US" sz="2100" b="1">
                <a:solidFill>
                  <a:schemeClr val="accent1"/>
                </a:solidFill>
                <a:latin typeface="微软雅黑" pitchFamily="34" charset="-122"/>
                <a:ea typeface="微软雅黑" pitchFamily="34" charset="-122"/>
                <a:cs typeface="微软雅黑" panose="020B0503020204020204" pitchFamily="34" charset="-122"/>
              </a:rPr>
              <a:t>美）</a:t>
            </a:r>
          </a:p>
        </p:txBody>
      </p:sp>
      <p:sp>
        <p:nvSpPr>
          <p:cNvPr id="10" name="文本框 9"/>
          <p:cNvSpPr txBox="1"/>
          <p:nvPr/>
        </p:nvSpPr>
        <p:spPr>
          <a:xfrm>
            <a:off x="6735128" y="1940243"/>
            <a:ext cx="2281714" cy="3000821"/>
          </a:xfrm>
          <a:prstGeom prst="rect">
            <a:avLst/>
          </a:prstGeom>
          <a:noFill/>
        </p:spPr>
        <p:txBody>
          <a:bodyPr wrap="square" rtlCol="0" anchor="t">
            <a:spAutoFit/>
          </a:bodyPr>
          <a:lstStyle/>
          <a:p>
            <a:pPr>
              <a:lnSpc>
                <a:spcPct val="150000"/>
              </a:lnSpc>
            </a:pPr>
            <a:r>
              <a:rPr lang="zh-CN" altLang="en-US" b="1" dirty="0">
                <a:solidFill>
                  <a:srgbClr val="FF0000"/>
                </a:solidFill>
              </a:rPr>
              <a:t>1957年在海拔2900米的南极点由美国建造此站，为纪念世界最早征服南极点的探险家挪威的阿蒙森和英国的斯科特而以他们的名字命名。</a:t>
            </a:r>
          </a:p>
        </p:txBody>
      </p:sp>
    </p:spTree>
    <p:custDataLst>
      <p:tags r:id="rId1"/>
    </p:custDataLst>
    <p:extLst>
      <p:ext uri="{BB962C8B-B14F-4D97-AF65-F5344CB8AC3E}">
        <p14:creationId xmlns:p14="http://schemas.microsoft.com/office/powerpoint/2010/main" val="42193031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4040537" y="1368177"/>
            <a:ext cx="4820451" cy="3214999"/>
          </a:xfrm>
          <a:prstGeom prst="rect">
            <a:avLst/>
          </a:prstGeom>
          <a:solidFill>
            <a:srgbClr val="C9A3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rtlCol="0" anchor="ctr">
            <a:noAutofit/>
          </a:bodyPr>
          <a:lstStyle/>
          <a:p>
            <a:pPr algn="ctr">
              <a:lnSpc>
                <a:spcPct val="120000"/>
              </a:lnSpc>
            </a:pPr>
            <a:endParaRPr lang="zh-CN" altLang="en-US" sz="1350">
              <a:solidFill>
                <a:srgbClr val="FFFFFF"/>
              </a:solidFill>
              <a:latin typeface="微软雅黑" pitchFamily="34" charset="-122"/>
              <a:ea typeface="微软雅黑" pitchFamily="34" charset="-122"/>
              <a:sym typeface="Arial" pitchFamily="34" charset="0"/>
            </a:endParaRPr>
          </a:p>
        </p:txBody>
      </p:sp>
      <p:sp>
        <p:nvSpPr>
          <p:cNvPr id="29" name="文本框 28"/>
          <p:cNvSpPr txBox="1">
            <a:spLocks noChangeArrowheads="1"/>
          </p:cNvSpPr>
          <p:nvPr>
            <p:custDataLst>
              <p:tags r:id="rId3"/>
            </p:custDataLst>
          </p:nvPr>
        </p:nvSpPr>
        <p:spPr bwMode="auto">
          <a:xfrm>
            <a:off x="281464" y="1496854"/>
            <a:ext cx="3759041" cy="64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o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spcBef>
                <a:spcPct val="0"/>
              </a:spcBef>
              <a:spcAft>
                <a:spcPct val="0"/>
              </a:spcAft>
            </a:pPr>
            <a:r>
              <a:rPr lang="zh-CN" altLang="en-US" b="1" spc="113" dirty="0">
                <a:solidFill>
                  <a:srgbClr val="FF0000"/>
                </a:solidFill>
                <a:latin typeface="微软雅黑" pitchFamily="34" charset="-122"/>
                <a:ea typeface="微软雅黑" pitchFamily="34" charset="-122"/>
                <a:cs typeface="微软雅黑" panose="020B0503020204020204" pitchFamily="34" charset="-122"/>
              </a:rPr>
              <a:t>考察站由早期“穹顶状”转变成“高脚式”，有进步吗？</a:t>
            </a:r>
          </a:p>
        </p:txBody>
      </p:sp>
      <p:sp>
        <p:nvSpPr>
          <p:cNvPr id="13" name="矩形 12"/>
          <p:cNvSpPr/>
          <p:nvPr>
            <p:custDataLst>
              <p:tags r:id="rId4"/>
            </p:custDataLst>
          </p:nvPr>
        </p:nvSpPr>
        <p:spPr>
          <a:xfrm>
            <a:off x="4188087" y="1542265"/>
            <a:ext cx="4525352" cy="2805964"/>
          </a:xfrm>
          <a:prstGeom prst="rect">
            <a:avLst/>
          </a:prstGeom>
          <a:noFill/>
          <a:ln w="158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rtlCol="0" anchor="ctr">
            <a:normAutofit/>
          </a:bodyPr>
          <a:lstStyle/>
          <a:p>
            <a:pPr algn="ctr">
              <a:lnSpc>
                <a:spcPct val="120000"/>
              </a:lnSpc>
            </a:pPr>
            <a:endParaRPr lang="zh-CN" altLang="en-US" sz="1350">
              <a:solidFill>
                <a:srgbClr val="FFFFFF"/>
              </a:solidFill>
              <a:latin typeface="微软雅黑" pitchFamily="34" charset="-122"/>
              <a:ea typeface="微软雅黑" pitchFamily="34" charset="-122"/>
              <a:sym typeface="Arial" pitchFamily="34" charset="0"/>
            </a:endParaRPr>
          </a:p>
        </p:txBody>
      </p:sp>
      <p:pic>
        <p:nvPicPr>
          <p:cNvPr id="3" name="图片 2"/>
          <p:cNvPicPr>
            <a:picLocks noChangeAspect="1"/>
          </p:cNvPicPr>
          <p:nvPr>
            <p:custDataLst>
              <p:tags r:id="rId5"/>
            </p:custDataLst>
          </p:nvPr>
        </p:nvPicPr>
        <p:blipFill>
          <a:blip r:embed="rId12"/>
          <a:srcRect t="4064" b="4064"/>
          <a:stretch>
            <a:fillRect/>
          </a:stretch>
        </p:blipFill>
        <p:spPr>
          <a:xfrm>
            <a:off x="281277" y="2274824"/>
            <a:ext cx="4313035" cy="3216146"/>
          </a:xfrm>
          <a:prstGeom prst="rect">
            <a:avLst/>
          </a:prstGeom>
        </p:spPr>
      </p:pic>
      <p:sp>
        <p:nvSpPr>
          <p:cNvPr id="12" name="矩形 11"/>
          <p:cNvSpPr/>
          <p:nvPr>
            <p:custDataLst>
              <p:tags r:id="rId6"/>
            </p:custDataLst>
          </p:nvPr>
        </p:nvSpPr>
        <p:spPr>
          <a:xfrm>
            <a:off x="463731" y="2429623"/>
            <a:ext cx="3964618" cy="2876072"/>
          </a:xfrm>
          <a:prstGeom prst="rect">
            <a:avLst/>
          </a:prstGeom>
          <a:noFill/>
          <a:ln w="158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rtlCol="0" anchor="ctr">
            <a:normAutofit/>
          </a:bodyPr>
          <a:lstStyle/>
          <a:p>
            <a:pPr algn="ctr">
              <a:lnSpc>
                <a:spcPct val="120000"/>
              </a:lnSpc>
            </a:pPr>
            <a:endParaRPr lang="zh-CN" altLang="en-US" sz="1350">
              <a:solidFill>
                <a:srgbClr val="FFFFFF"/>
              </a:solidFill>
              <a:latin typeface="微软雅黑" pitchFamily="34" charset="-122"/>
              <a:ea typeface="微软雅黑" pitchFamily="34" charset="-122"/>
              <a:sym typeface="Arial" pitchFamily="34" charset="0"/>
            </a:endParaRPr>
          </a:p>
        </p:txBody>
      </p:sp>
      <p:cxnSp>
        <p:nvCxnSpPr>
          <p:cNvPr id="2" name="直接箭头连接符 1"/>
          <p:cNvCxnSpPr/>
          <p:nvPr/>
        </p:nvCxnSpPr>
        <p:spPr>
          <a:xfrm flipV="1">
            <a:off x="1280160" y="4124802"/>
            <a:ext cx="509588" cy="1476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a:spLocks noChangeArrowheads="1"/>
          </p:cNvSpPr>
          <p:nvPr>
            <p:custDataLst>
              <p:tags r:id="rId7"/>
            </p:custDataLst>
          </p:nvPr>
        </p:nvSpPr>
        <p:spPr bwMode="auto">
          <a:xfrm>
            <a:off x="4594384" y="1634014"/>
            <a:ext cx="4073843" cy="64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o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spcBef>
                <a:spcPct val="0"/>
              </a:spcBef>
              <a:spcAft>
                <a:spcPct val="0"/>
              </a:spcAft>
            </a:pPr>
            <a:r>
              <a:rPr lang="zh-CN" altLang="en-US" sz="2100" b="1" spc="113">
                <a:solidFill>
                  <a:srgbClr val="FF0000"/>
                </a:solidFill>
                <a:latin typeface="微软雅黑" pitchFamily="34" charset="-122"/>
                <a:ea typeface="微软雅黑" pitchFamily="34" charset="-122"/>
                <a:cs typeface="微软雅黑" panose="020B0503020204020204" pitchFamily="34" charset="-122"/>
              </a:rPr>
              <a:t>“穹顶状”</a:t>
            </a:r>
            <a:r>
              <a:rPr lang="zh-CN" altLang="en-US" b="1" spc="113">
                <a:latin typeface="微软雅黑" pitchFamily="34" charset="-122"/>
                <a:ea typeface="微软雅黑" pitchFamily="34" charset="-122"/>
                <a:cs typeface="微软雅黑" panose="020B0503020204020204" pitchFamily="34" charset="-122"/>
              </a:rPr>
              <a:t>有利于减弱风力，具有保温的优点；但容易被雪掩埋，影响出行；</a:t>
            </a:r>
            <a:endParaRPr lang="zh-CN" altLang="en-US" b="1" spc="113">
              <a:solidFill>
                <a:srgbClr val="FF0000"/>
              </a:solidFill>
              <a:latin typeface="微软雅黑" pitchFamily="34" charset="-122"/>
              <a:ea typeface="微软雅黑" pitchFamily="34" charset="-122"/>
              <a:cs typeface="微软雅黑" panose="020B0503020204020204" pitchFamily="34" charset="-122"/>
            </a:endParaRPr>
          </a:p>
          <a:p>
            <a:pPr algn="just">
              <a:spcBef>
                <a:spcPct val="0"/>
              </a:spcBef>
              <a:spcAft>
                <a:spcPct val="0"/>
              </a:spcAft>
            </a:pPr>
            <a:endParaRPr lang="zh-CN" altLang="en-US" b="1" spc="113">
              <a:latin typeface="微软雅黑" pitchFamily="34" charset="-122"/>
              <a:ea typeface="微软雅黑" pitchFamily="34" charset="-122"/>
              <a:cs typeface="微软雅黑" panose="020B0503020204020204" pitchFamily="34" charset="-122"/>
            </a:endParaRPr>
          </a:p>
        </p:txBody>
      </p:sp>
      <p:sp>
        <p:nvSpPr>
          <p:cNvPr id="5" name="文本框 4"/>
          <p:cNvSpPr txBox="1"/>
          <p:nvPr/>
        </p:nvSpPr>
        <p:spPr>
          <a:xfrm>
            <a:off x="4594384" y="2619851"/>
            <a:ext cx="3961448" cy="969496"/>
          </a:xfrm>
          <a:prstGeom prst="rect">
            <a:avLst/>
          </a:prstGeom>
          <a:noFill/>
        </p:spPr>
        <p:txBody>
          <a:bodyPr wrap="square" rtlCol="0">
            <a:spAutoFit/>
          </a:bodyPr>
          <a:lstStyle/>
          <a:p>
            <a:r>
              <a:rPr lang="zh-CN" altLang="en-US" sz="2100" b="1" spc="113">
                <a:solidFill>
                  <a:srgbClr val="FF0000"/>
                </a:solidFill>
                <a:latin typeface="微软雅黑" pitchFamily="34" charset="-122"/>
                <a:ea typeface="微软雅黑" pitchFamily="34" charset="-122"/>
                <a:cs typeface="微软雅黑" panose="020B0503020204020204" pitchFamily="34" charset="-122"/>
                <a:sym typeface="+mn-ea"/>
              </a:rPr>
              <a:t>“高脚式”</a:t>
            </a:r>
            <a:r>
              <a:rPr lang="zh-CN" altLang="en-US" b="1" spc="113">
                <a:latin typeface="微软雅黑" pitchFamily="34" charset="-122"/>
                <a:ea typeface="微软雅黑" pitchFamily="34" charset="-122"/>
                <a:cs typeface="微软雅黑" panose="020B0503020204020204" pitchFamily="34" charset="-122"/>
                <a:sym typeface="+mn-ea"/>
              </a:rPr>
              <a:t>不易被积雪掩埋；底部留有风的通道；高架减少地面冰雪对考察站房屋的影响，利于保温。</a:t>
            </a:r>
            <a:endParaRPr lang="zh-CN" altLang="en-US"/>
          </a:p>
        </p:txBody>
      </p:sp>
      <p:sp>
        <p:nvSpPr>
          <p:cNvPr id="9" name="文本框 8"/>
          <p:cNvSpPr txBox="1">
            <a:spLocks noChangeArrowheads="1"/>
          </p:cNvSpPr>
          <p:nvPr>
            <p:custDataLst>
              <p:tags r:id="rId8"/>
            </p:custDataLst>
          </p:nvPr>
        </p:nvSpPr>
        <p:spPr bwMode="auto">
          <a:xfrm>
            <a:off x="4650582" y="3648075"/>
            <a:ext cx="4062889" cy="43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o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spcBef>
                <a:spcPct val="0"/>
              </a:spcBef>
              <a:spcAft>
                <a:spcPct val="0"/>
              </a:spcAft>
            </a:pPr>
            <a:r>
              <a:rPr lang="zh-CN" altLang="en-US" b="1" spc="113">
                <a:solidFill>
                  <a:srgbClr val="FFFF00"/>
                </a:solidFill>
                <a:latin typeface="微软雅黑" pitchFamily="34" charset="-122"/>
                <a:ea typeface="微软雅黑" pitchFamily="34" charset="-122"/>
                <a:cs typeface="微软雅黑" panose="020B0503020204020204" pitchFamily="34" charset="-122"/>
              </a:rPr>
              <a:t>南极点考察站的一再新建说明什么？</a:t>
            </a:r>
          </a:p>
        </p:txBody>
      </p:sp>
      <p:sp>
        <p:nvSpPr>
          <p:cNvPr id="10" name="文本框 9"/>
          <p:cNvSpPr txBox="1">
            <a:spLocks noChangeArrowheads="1"/>
          </p:cNvSpPr>
          <p:nvPr>
            <p:custDataLst>
              <p:tags r:id="rId9"/>
            </p:custDataLst>
          </p:nvPr>
        </p:nvSpPr>
        <p:spPr bwMode="auto">
          <a:xfrm>
            <a:off x="4650582" y="4004310"/>
            <a:ext cx="3759041" cy="43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o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spcBef>
                <a:spcPct val="0"/>
              </a:spcBef>
              <a:spcAft>
                <a:spcPct val="0"/>
              </a:spcAft>
            </a:pPr>
            <a:r>
              <a:rPr lang="zh-CN" altLang="en-US" b="1" spc="113">
                <a:latin typeface="微软雅黑" pitchFamily="34" charset="-122"/>
                <a:ea typeface="微软雅黑" pitchFamily="34" charset="-122"/>
                <a:cs typeface="微软雅黑" panose="020B0503020204020204" pitchFamily="34" charset="-122"/>
              </a:rPr>
              <a:t>冰盖的移动</a:t>
            </a:r>
          </a:p>
        </p:txBody>
      </p:sp>
      <p:pic>
        <p:nvPicPr>
          <p:cNvPr id="14" name="图片 13"/>
          <p:cNvPicPr/>
          <p:nvPr>
            <p:custDataLst>
              <p:tags r:id="rId10"/>
            </p:custDataLst>
          </p:nvPr>
        </p:nvPicPr>
        <p:blipFill>
          <a:blip r:embed="rId13"/>
          <a:stretch>
            <a:fillRect/>
          </a:stretch>
        </p:blipFill>
        <p:spPr>
          <a:xfrm>
            <a:off x="8576310" y="5305901"/>
            <a:ext cx="567690" cy="628650"/>
          </a:xfrm>
          <a:prstGeom prst="rect">
            <a:avLst/>
          </a:prstGeom>
        </p:spPr>
      </p:pic>
    </p:spTree>
    <p:custDataLst>
      <p:tags r:id="rId1"/>
    </p:custDataLst>
    <p:extLst>
      <p:ext uri="{BB962C8B-B14F-4D97-AF65-F5344CB8AC3E}">
        <p14:creationId xmlns:p14="http://schemas.microsoft.com/office/powerpoint/2010/main" val="26987890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indefinite"/>
                            </p:stCondLst>
                          </p:cTn>
                        </p:par>
                        <p:par>
                          <p:cTn id="17" fill="hold" nodeType="afterGroup">
                            <p:stCondLst>
                              <p:cond delay="0"/>
                            </p:stCondLst>
                            <p:childTnLst>
                              <p:par>
                                <p:cTn id="18" presetID="3" presetClass="entr" presetSubtype="10" fill="hold" grpId="0" nodeType="clickEffect">
                                  <p:stCondLst>
                                    <p:cond delay="0"/>
                                  </p:stCondLst>
                                  <p:childTnLst>
                                    <p:set>
                                      <p:cBhvr>
                                        <p:cTn id="19" dur="1000" fill="hold">
                                          <p:stCondLst>
                                            <p:cond delay="0"/>
                                          </p:stCondLst>
                                        </p:cTn>
                                        <p:tgtEl>
                                          <p:spTgt spid="9"/>
                                        </p:tgtEl>
                                        <p:attrNameLst>
                                          <p:attrName>style.visibility</p:attrName>
                                        </p:attrNameLst>
                                      </p:cBhvr>
                                      <p:to>
                                        <p:strVal val="visible"/>
                                      </p:to>
                                    </p:set>
                                    <p:animEffect transition="in" filter="blinds(horizontal)">
                                      <p:cBhvr>
                                        <p:cTn id="20" dur="1000"/>
                                        <p:tgtEl>
                                          <p:spTgt spid="9"/>
                                        </p:tgtEl>
                                      </p:cBhvr>
                                    </p:animEffect>
                                  </p:childTnLst>
                                </p:cTn>
                              </p:par>
                            </p:childTnLst>
                          </p:cTn>
                        </p:par>
                      </p:childTnLst>
                    </p:cTn>
                  </p:par>
                  <p:par>
                    <p:cTn id="21" fill="hold" nodeType="clickPar">
                      <p:stCondLst>
                        <p:cond delay="indefinite"/>
                      </p:stCondLst>
                      <p:childTnLst>
                        <p:par>
                          <p:cTn id="22" fill="hold" nodeType="withGroup">
                            <p:stCondLst>
                              <p:cond delay="indefinite"/>
                            </p:stCondLst>
                          </p:cTn>
                        </p:par>
                        <p:par>
                          <p:cTn id="23" fill="hold" nodeType="afterGroup">
                            <p:stCondLst>
                              <p:cond delay="0"/>
                            </p:stCondLst>
                            <p:childTnLst>
                              <p:par>
                                <p:cTn id="24" presetID="3" presetClass="entr" presetSubtype="10" fill="hold" grpId="0" nodeType="clickEffect">
                                  <p:stCondLst>
                                    <p:cond delay="0"/>
                                  </p:stCondLst>
                                  <p:childTnLst>
                                    <p:set>
                                      <p:cBhvr>
                                        <p:cTn id="25" dur="1000" fill="hold">
                                          <p:stCondLst>
                                            <p:cond delay="0"/>
                                          </p:stCondLst>
                                        </p:cTn>
                                        <p:tgtEl>
                                          <p:spTgt spid="10"/>
                                        </p:tgtEl>
                                        <p:attrNameLst>
                                          <p:attrName>style.visibility</p:attrName>
                                        </p:attrNameLst>
                                      </p:cBhvr>
                                      <p:to>
                                        <p:strVal val="visible"/>
                                      </p:to>
                                    </p:set>
                                    <p:animEffect transition="in" filter="blinds(horizontal)">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0"/>
            <a:ext cx="9144000" cy="6873240"/>
          </a:xfrm>
          <a:prstGeom prst="rect">
            <a:avLst/>
          </a:prstGeom>
        </p:spPr>
      </p:pic>
      <p:sp>
        <p:nvSpPr>
          <p:cNvPr id="5" name="矩形 4"/>
          <p:cNvSpPr/>
          <p:nvPr/>
        </p:nvSpPr>
        <p:spPr>
          <a:xfrm>
            <a:off x="0" y="2592019"/>
            <a:ext cx="9144067" cy="1906905"/>
          </a:xfrm>
          <a:prstGeom prst="rect">
            <a:avLst/>
          </a:prstGeom>
          <a:gradFill>
            <a:gsLst>
              <a:gs pos="100000">
                <a:schemeClr val="accent1">
                  <a:lumMod val="40000"/>
                  <a:lumOff val="60000"/>
                  <a:alpha val="10000"/>
                </a:schemeClr>
              </a:gs>
              <a:gs pos="100000">
                <a:srgbClr val="52762D"/>
              </a:gs>
            </a:gsLst>
            <a:lin ang="5400000" scaled="0"/>
          </a:gradFill>
          <a:ln w="25400" cmpd="thickThi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628019" y="2808021"/>
            <a:ext cx="4264660" cy="1322070"/>
          </a:xfrm>
          <a:prstGeom prst="rect">
            <a:avLst/>
          </a:prstGeom>
          <a:noFill/>
          <a:ln>
            <a:noFill/>
          </a:ln>
        </p:spPr>
        <p:txBody>
          <a:bodyPr wrap="none" rtlCol="0" anchor="t">
            <a:spAutoFit/>
          </a:bodyPr>
          <a:lstStyle/>
          <a:p>
            <a:pPr algn="ctr"/>
            <a:r>
              <a:rPr lang="zh-CN" altLang="en-US" sz="8000" b="1">
                <a:ln w="9525">
                  <a:solidFill>
                    <a:schemeClr val="bg1"/>
                  </a:solidFill>
                  <a:prstDash val="solid"/>
                </a:ln>
                <a:solidFill>
                  <a:schemeClr val="tx1"/>
                </a:solidFill>
                <a:effectLst>
                  <a:outerShdw blurRad="12700" dist="38100" dir="2700000" algn="tl" rotWithShape="0">
                    <a:schemeClr val="bg1">
                      <a:lumMod val="50000"/>
                    </a:schemeClr>
                  </a:outerShdw>
                </a:effectLst>
              </a:rPr>
              <a:t>南极地区</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图片2"/>
          <p:cNvPicPr>
            <a:picLocks noChangeAspect="1"/>
          </p:cNvPicPr>
          <p:nvPr/>
        </p:nvPicPr>
        <p:blipFill>
          <a:blip r:embed="rId2"/>
          <a:stretch>
            <a:fillRect/>
          </a:stretch>
        </p:blipFill>
        <p:spPr>
          <a:xfrm>
            <a:off x="0" y="-1905"/>
            <a:ext cx="9144000" cy="6861175"/>
          </a:xfrm>
          <a:prstGeom prst="rect">
            <a:avLst/>
          </a:prstGeom>
        </p:spPr>
      </p:pic>
      <p:sp>
        <p:nvSpPr>
          <p:cNvPr id="5" name="矩形 4"/>
          <p:cNvSpPr/>
          <p:nvPr/>
        </p:nvSpPr>
        <p:spPr>
          <a:xfrm>
            <a:off x="0" y="2448018"/>
            <a:ext cx="9144067" cy="1906905"/>
          </a:xfrm>
          <a:prstGeom prst="rect">
            <a:avLst/>
          </a:prstGeom>
          <a:gradFill>
            <a:gsLst>
              <a:gs pos="100000">
                <a:schemeClr val="accent1">
                  <a:lumMod val="40000"/>
                  <a:lumOff val="60000"/>
                  <a:alpha val="10000"/>
                </a:schemeClr>
              </a:gs>
              <a:gs pos="100000">
                <a:srgbClr val="52762D"/>
              </a:gs>
            </a:gsLst>
            <a:lin ang="5400000" scaled="0"/>
          </a:gradFill>
          <a:ln w="25400" cmpd="thickThi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484018" y="2740025"/>
            <a:ext cx="4264660" cy="1322070"/>
          </a:xfrm>
          <a:prstGeom prst="rect">
            <a:avLst/>
          </a:prstGeom>
          <a:noFill/>
          <a:ln>
            <a:noFill/>
          </a:ln>
        </p:spPr>
        <p:txBody>
          <a:bodyPr wrap="none" rtlCol="0" anchor="t">
            <a:spAutoFit/>
          </a:bodyPr>
          <a:lstStyle/>
          <a:p>
            <a:pPr algn="ctr"/>
            <a:r>
              <a:rPr lang="zh-CN" altLang="en-US" sz="8000" b="1">
                <a:ln w="9525">
                  <a:solidFill>
                    <a:schemeClr val="bg1"/>
                  </a:solidFill>
                  <a:prstDash val="solid"/>
                </a:ln>
                <a:solidFill>
                  <a:schemeClr val="tx1"/>
                </a:solidFill>
                <a:effectLst>
                  <a:outerShdw blurRad="12700" dist="38100" dir="2700000" algn="tl" rotWithShape="0">
                    <a:schemeClr val="bg1">
                      <a:lumMod val="50000"/>
                    </a:schemeClr>
                  </a:outerShdw>
                </a:effectLst>
              </a:rPr>
              <a:t>北极地区</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2_副本"/>
          <p:cNvPicPr>
            <a:picLocks noChangeAspect="1"/>
          </p:cNvPicPr>
          <p:nvPr/>
        </p:nvPicPr>
        <p:blipFill>
          <a:blip r:embed="rId3"/>
          <a:stretch>
            <a:fillRect/>
          </a:stretch>
        </p:blipFill>
        <p:spPr>
          <a:xfrm>
            <a:off x="2771775" y="2376170"/>
            <a:ext cx="6307455" cy="4443730"/>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二、北极地区</a:t>
            </a:r>
            <a:r>
              <a:rPr lang="zh-CN" altLang="en-US" sz="3600">
                <a:solidFill>
                  <a:schemeClr val="bg1"/>
                </a:solidFill>
                <a:latin typeface="微软雅黑" panose="020B0503020204020204" charset="-122"/>
                <a:ea typeface="微软雅黑" panose="020B0503020204020204" charset="-122"/>
              </a:rPr>
              <a:t> </a:t>
            </a:r>
          </a:p>
        </p:txBody>
      </p:sp>
      <p:sp>
        <p:nvSpPr>
          <p:cNvPr id="12" name="圆角矩形 11"/>
          <p:cNvSpPr/>
          <p:nvPr/>
        </p:nvSpPr>
        <p:spPr>
          <a:xfrm>
            <a:off x="6677660" y="72001"/>
            <a:ext cx="2025650" cy="78803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913880" y="81280"/>
            <a:ext cx="155321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位  置</a:t>
            </a:r>
          </a:p>
        </p:txBody>
      </p:sp>
      <p:sp>
        <p:nvSpPr>
          <p:cNvPr id="18" name="文本框 17"/>
          <p:cNvSpPr txBox="1"/>
          <p:nvPr/>
        </p:nvSpPr>
        <p:spPr>
          <a:xfrm>
            <a:off x="102870" y="2628019"/>
            <a:ext cx="2385060" cy="565150"/>
          </a:xfrm>
          <a:prstGeom prst="rect">
            <a:avLst/>
          </a:prstGeom>
          <a:solidFill>
            <a:schemeClr val="accent2">
              <a:lumMod val="20000"/>
              <a:lumOff val="80000"/>
            </a:schemeClr>
          </a:solidFill>
          <a:ln>
            <a:solidFill>
              <a:schemeClr val="accent1"/>
            </a:solidFill>
          </a:ln>
          <a:effectLst>
            <a:outerShdw blurRad="38100" algn="ctr" rotWithShape="0">
              <a:prstClr val="black">
                <a:alpha val="40000"/>
              </a:prstClr>
            </a:outerShdw>
          </a:effectLst>
        </p:spPr>
        <p:txBody>
          <a:bodyPr wrap="square" rtlCol="0">
            <a:spAutoFit/>
          </a:bodyPr>
          <a:lstStyle/>
          <a:p>
            <a:pPr>
              <a:lnSpc>
                <a:spcPct val="110000"/>
              </a:lnSpc>
            </a:pPr>
            <a:r>
              <a:rPr lang="en-US" altLang="zh-CN" sz="2800" b="1" dirty="0">
                <a:latin typeface="Calibri" panose="020F0502020204030204" charset="0"/>
              </a:rPr>
              <a:t> </a:t>
            </a:r>
            <a:r>
              <a:rPr lang="zh-CN" altLang="en-US" sz="2800" b="1">
                <a:latin typeface="Calibri" panose="020F0502020204030204" charset="0"/>
              </a:rPr>
              <a:t>经纬度位置：</a:t>
            </a:r>
            <a:endParaRPr lang="zh-CN" altLang="en-US" sz="2800" b="1"/>
          </a:p>
        </p:txBody>
      </p:sp>
      <p:sp>
        <p:nvSpPr>
          <p:cNvPr id="3" name="文本框 2"/>
          <p:cNvSpPr txBox="1"/>
          <p:nvPr/>
        </p:nvSpPr>
        <p:spPr>
          <a:xfrm>
            <a:off x="102870" y="936007"/>
            <a:ext cx="8975725" cy="137668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dirty="0"/>
              <a:t>    </a:t>
            </a:r>
            <a:r>
              <a:rPr lang="zh-CN" altLang="en-US" sz="2400" b="1">
                <a:latin typeface="楷体" panose="02010609060101010101" charset="-122"/>
                <a:ea typeface="楷体" panose="02010609060101010101" charset="-122"/>
                <a:cs typeface="楷体" panose="02010609060101010101" charset="-122"/>
              </a:rPr>
              <a:t>北极地区</a:t>
            </a:r>
            <a:r>
              <a:rPr lang="zh-CN" altLang="en-US" sz="2400">
                <a:latin typeface="楷体" panose="02010609060101010101" charset="-122"/>
                <a:ea typeface="楷体" panose="02010609060101010101" charset="-122"/>
                <a:cs typeface="楷体" panose="02010609060101010101" charset="-122"/>
              </a:rPr>
              <a:t>是一片浮冰覆盖的北冰洋（占总面积的60%），其周围是亚洲、欧洲和北美洲北部的永久冻土区。陆地部分分属俄罗斯、美国、加拿大、丹麦、挪威、冰岛、瑞典、芬兰八个环北极国家。</a:t>
            </a:r>
          </a:p>
        </p:txBody>
      </p:sp>
      <p:sp>
        <p:nvSpPr>
          <p:cNvPr id="5" name="文本框 4"/>
          <p:cNvSpPr txBox="1"/>
          <p:nvPr/>
        </p:nvSpPr>
        <p:spPr>
          <a:xfrm>
            <a:off x="216002" y="3384025"/>
            <a:ext cx="3703955" cy="565150"/>
          </a:xfrm>
          <a:prstGeom prst="rect">
            <a:avLst/>
          </a:prstGeom>
          <a:pattFill prst="openDmnd">
            <a:fgClr>
              <a:schemeClr val="accent2">
                <a:lumMod val="20000"/>
                <a:lumOff val="80000"/>
              </a:schemeClr>
            </a:fgClr>
            <a:bgClr>
              <a:schemeClr val="bg1"/>
            </a:bgClr>
          </a:pattFill>
          <a:ln>
            <a:solidFill>
              <a:schemeClr val="accent1"/>
            </a:solidFill>
          </a:ln>
        </p:spPr>
        <p:txBody>
          <a:bodyPr wrap="square" rtlCol="0">
            <a:spAutoFit/>
          </a:bodyPr>
          <a:lstStyle/>
          <a:p>
            <a:pPr algn="l">
              <a:lnSpc>
                <a:spcPct val="110000"/>
              </a:lnSpc>
            </a:pPr>
            <a:r>
              <a:rPr lang="zh-CN" altLang="en-US" sz="2800" b="1">
                <a:solidFill>
                  <a:srgbClr val="0221DE"/>
                </a:solidFill>
              </a:rPr>
              <a:t>纬度：</a:t>
            </a:r>
            <a:r>
              <a:rPr lang="en-US" altLang="zh-CN" sz="2800" b="1" dirty="0">
                <a:solidFill>
                  <a:srgbClr val="FF0000"/>
                </a:solidFill>
              </a:rPr>
              <a:t>66</a:t>
            </a:r>
            <a:r>
              <a:rPr lang="zh-CN" altLang="en-US" sz="2800" b="1">
                <a:solidFill>
                  <a:srgbClr val="FF0000"/>
                </a:solidFill>
              </a:rPr>
              <a:t>°</a:t>
            </a:r>
            <a:r>
              <a:rPr lang="en-US" altLang="zh-CN" sz="2800" b="1" dirty="0">
                <a:solidFill>
                  <a:srgbClr val="FF0000"/>
                </a:solidFill>
              </a:rPr>
              <a:t>34′N—90</a:t>
            </a:r>
            <a:r>
              <a:rPr lang="zh-CN" altLang="en-US" sz="2800" b="1">
                <a:solidFill>
                  <a:srgbClr val="FF0000"/>
                </a:solidFill>
              </a:rPr>
              <a:t>°</a:t>
            </a:r>
          </a:p>
        </p:txBody>
      </p:sp>
      <p:sp>
        <p:nvSpPr>
          <p:cNvPr id="6" name="文本框 5"/>
          <p:cNvSpPr txBox="1"/>
          <p:nvPr/>
        </p:nvSpPr>
        <p:spPr>
          <a:xfrm>
            <a:off x="215900" y="4067810"/>
            <a:ext cx="2453005" cy="565150"/>
          </a:xfrm>
          <a:prstGeom prst="rect">
            <a:avLst/>
          </a:prstGeom>
          <a:pattFill prst="openDmnd">
            <a:fgClr>
              <a:schemeClr val="accent2">
                <a:lumMod val="20000"/>
                <a:lumOff val="80000"/>
              </a:schemeClr>
            </a:fgClr>
            <a:bgClr>
              <a:schemeClr val="bg1"/>
            </a:bgClr>
          </a:pattFill>
          <a:ln>
            <a:solidFill>
              <a:schemeClr val="accent1"/>
            </a:solidFill>
          </a:ln>
        </p:spPr>
        <p:txBody>
          <a:bodyPr wrap="square" rtlCol="0">
            <a:spAutoFit/>
          </a:bodyPr>
          <a:lstStyle/>
          <a:p>
            <a:pPr>
              <a:lnSpc>
                <a:spcPct val="110000"/>
              </a:lnSpc>
            </a:pPr>
            <a:r>
              <a:rPr lang="zh-CN" altLang="en-US" sz="2800" b="1">
                <a:solidFill>
                  <a:srgbClr val="0221DE"/>
                </a:solidFill>
              </a:rPr>
              <a:t>经度：</a:t>
            </a:r>
            <a:r>
              <a:rPr lang="en-US" sz="2800" b="1" dirty="0">
                <a:solidFill>
                  <a:srgbClr val="FF0000"/>
                </a:solidFill>
              </a:rPr>
              <a:t>360</a:t>
            </a:r>
            <a:r>
              <a:rPr lang="zh-CN" altLang="en-US" sz="2800" b="1">
                <a:solidFill>
                  <a:srgbClr val="FF0000"/>
                </a:solidFill>
              </a:rPr>
              <a:t>°</a:t>
            </a:r>
          </a:p>
        </p:txBody>
      </p:sp>
      <p:sp>
        <p:nvSpPr>
          <p:cNvPr id="8" name="文本框 7"/>
          <p:cNvSpPr txBox="1"/>
          <p:nvPr/>
        </p:nvSpPr>
        <p:spPr>
          <a:xfrm>
            <a:off x="102235" y="5076037"/>
            <a:ext cx="2385695" cy="565150"/>
          </a:xfrm>
          <a:prstGeom prst="rect">
            <a:avLst/>
          </a:prstGeom>
          <a:solidFill>
            <a:schemeClr val="accent2">
              <a:lumMod val="20000"/>
              <a:lumOff val="80000"/>
            </a:schemeClr>
          </a:solidFill>
          <a:ln>
            <a:solidFill>
              <a:schemeClr val="accent1"/>
            </a:solidFill>
          </a:ln>
          <a:effectLst>
            <a:outerShdw blurRad="38100" algn="ctr" rotWithShape="0">
              <a:prstClr val="black">
                <a:alpha val="40000"/>
              </a:prstClr>
            </a:outerShdw>
          </a:effectLst>
        </p:spPr>
        <p:txBody>
          <a:bodyPr wrap="square" rtlCol="0">
            <a:spAutoFit/>
          </a:bodyPr>
          <a:lstStyle/>
          <a:p>
            <a:pPr>
              <a:lnSpc>
                <a:spcPct val="110000"/>
              </a:lnSpc>
            </a:pPr>
            <a:r>
              <a:rPr lang="en-US" altLang="zh-CN" sz="2800" b="1" dirty="0">
                <a:latin typeface="Calibri" panose="020F0502020204030204" charset="0"/>
              </a:rPr>
              <a:t> </a:t>
            </a:r>
            <a:r>
              <a:rPr lang="zh-CN" altLang="en-US" sz="2800" b="1">
                <a:latin typeface="Calibri" panose="020F0502020204030204" charset="0"/>
              </a:rPr>
              <a:t>海陆位置：</a:t>
            </a:r>
            <a:endParaRPr lang="zh-CN" altLang="en-US" sz="2800" b="1"/>
          </a:p>
        </p:txBody>
      </p:sp>
      <p:sp>
        <p:nvSpPr>
          <p:cNvPr id="9" name="文本框 8"/>
          <p:cNvSpPr txBox="1"/>
          <p:nvPr/>
        </p:nvSpPr>
        <p:spPr>
          <a:xfrm>
            <a:off x="215900" y="5868035"/>
            <a:ext cx="3703955" cy="565150"/>
          </a:xfrm>
          <a:prstGeom prst="rect">
            <a:avLst/>
          </a:prstGeom>
          <a:pattFill prst="openDmnd">
            <a:fgClr>
              <a:schemeClr val="accent2">
                <a:lumMod val="20000"/>
                <a:lumOff val="80000"/>
              </a:schemeClr>
            </a:fgClr>
            <a:bgClr>
              <a:schemeClr val="bg1"/>
            </a:bgClr>
          </a:pattFill>
          <a:ln>
            <a:solidFill>
              <a:schemeClr val="accent1"/>
            </a:solidFill>
          </a:ln>
        </p:spPr>
        <p:txBody>
          <a:bodyPr wrap="square" rtlCol="0">
            <a:spAutoFit/>
          </a:bodyPr>
          <a:lstStyle/>
          <a:p>
            <a:pPr algn="l">
              <a:lnSpc>
                <a:spcPct val="110000"/>
              </a:lnSpc>
            </a:pPr>
            <a:r>
              <a:rPr lang="zh-CN" sz="2800" b="1">
                <a:solidFill>
                  <a:srgbClr val="0221DE"/>
                </a:solidFill>
              </a:rPr>
              <a:t>欧洲、亚洲、北美洲</a:t>
            </a:r>
            <a:endParaRPr lang="zh-CN" sz="2800" b="1">
              <a:solidFill>
                <a:srgbClr val="FF0000"/>
              </a:solidFill>
            </a:endParaRPr>
          </a:p>
        </p:txBody>
      </p:sp>
      <p:sp>
        <p:nvSpPr>
          <p:cNvPr id="13" name="椭圆 12"/>
          <p:cNvSpPr/>
          <p:nvPr/>
        </p:nvSpPr>
        <p:spPr>
          <a:xfrm>
            <a:off x="3851910" y="2785110"/>
            <a:ext cx="4128770" cy="4201160"/>
          </a:xfrm>
          <a:prstGeom prst="ellipse">
            <a:avLst/>
          </a:prstGeom>
          <a:solidFill>
            <a:srgbClr val="FF0000">
              <a:alpha val="20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timg (3)"/>
          <p:cNvPicPr>
            <a:picLocks noChangeAspect="1"/>
          </p:cNvPicPr>
          <p:nvPr/>
        </p:nvPicPr>
        <p:blipFill>
          <a:blip r:embed="rId4"/>
          <a:stretch>
            <a:fillRect/>
          </a:stretch>
        </p:blipFill>
        <p:spPr>
          <a:xfrm>
            <a:off x="4573905" y="2376805"/>
            <a:ext cx="4504690" cy="4443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5" grpId="0" bldLvl="0" animBg="1"/>
      <p:bldP spid="6" grpId="0" bldLvl="0" animBg="1"/>
      <p:bldP spid="8" grpId="0" bldLvl="0" animBg="1"/>
      <p:bldP spid="9" grpId="0" bldLvl="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timg (1)_副本"/>
          <p:cNvPicPr>
            <a:picLocks noChangeAspect="1"/>
          </p:cNvPicPr>
          <p:nvPr/>
        </p:nvPicPr>
        <p:blipFill>
          <a:blip r:embed="rId3"/>
          <a:stretch>
            <a:fillRect/>
          </a:stretch>
        </p:blipFill>
        <p:spPr>
          <a:xfrm>
            <a:off x="4341495" y="2795270"/>
            <a:ext cx="4817745" cy="3868420"/>
          </a:xfrm>
          <a:prstGeom prst="rect">
            <a:avLst/>
          </a:prstGeom>
        </p:spPr>
      </p:pic>
      <p:sp>
        <p:nvSpPr>
          <p:cNvPr id="3" name="文本框 2"/>
          <p:cNvSpPr txBox="1"/>
          <p:nvPr/>
        </p:nvSpPr>
        <p:spPr>
          <a:xfrm>
            <a:off x="36000" y="1151890"/>
            <a:ext cx="9051925" cy="151257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dirty="0"/>
              <a:t>                                   </a:t>
            </a:r>
            <a:r>
              <a:rPr lang="zh-CN" sz="2800">
                <a:latin typeface="楷体" panose="02010609060101010101" charset="-122"/>
                <a:ea typeface="楷体" panose="02010609060101010101" charset="-122"/>
              </a:rPr>
              <a:t>北极地区多为冰雪覆盖，冬季冰雪覆盖面积大。夏季暖季时</a:t>
            </a:r>
            <a:r>
              <a:rPr lang="zh-CN" sz="2400">
                <a:latin typeface="楷体" panose="02010609060101010101" charset="-122"/>
                <a:ea typeface="楷体" panose="02010609060101010101" charset="-122"/>
              </a:rPr>
              <a:t>，</a:t>
            </a:r>
            <a:r>
              <a:rPr lang="zh-CN" sz="2800">
                <a:latin typeface="楷体" panose="02010609060101010101" charset="-122"/>
                <a:ea typeface="楷体" panose="02010609060101010101" charset="-122"/>
              </a:rPr>
              <a:t>部分浮冰融化</a:t>
            </a:r>
            <a:r>
              <a:rPr lang="zh-CN" altLang="en-US" sz="2800">
                <a:solidFill>
                  <a:schemeClr val="tx1"/>
                </a:solidFill>
                <a:latin typeface="楷体" panose="02010609060101010101" charset="-122"/>
                <a:ea typeface="楷体" panose="02010609060101010101" charset="-122"/>
              </a:rPr>
              <a:t>。永久性冰雪集中分布在格陵兰岛的内陆地区。</a:t>
            </a: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36195" y="899795"/>
            <a:ext cx="268414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1</a:t>
            </a:r>
            <a:r>
              <a:rPr lang="zh-CN" altLang="en-US" sz="3200"/>
              <a:t>、浮冰世界</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4" name="图片 3" descr="timg_副本"/>
          <p:cNvPicPr>
            <a:picLocks noChangeAspect="1"/>
          </p:cNvPicPr>
          <p:nvPr/>
        </p:nvPicPr>
        <p:blipFill>
          <a:blip r:embed="rId4"/>
          <a:stretch>
            <a:fillRect/>
          </a:stretch>
        </p:blipFill>
        <p:spPr>
          <a:xfrm>
            <a:off x="635" y="2795270"/>
            <a:ext cx="4340860" cy="386842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4310" y="1152008"/>
            <a:ext cx="8745855" cy="198628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dirty="0"/>
              <a:t>                                        </a:t>
            </a:r>
            <a:r>
              <a:rPr lang="zh-CN" sz="2800">
                <a:latin typeface="楷体" panose="02010609060101010101" charset="-122"/>
                <a:ea typeface="楷体" panose="02010609060101010101" charset="-122"/>
              </a:rPr>
              <a:t>北极地区由于纬度高</a:t>
            </a:r>
            <a:r>
              <a:rPr lang="zh-CN" sz="2400">
                <a:latin typeface="楷体" panose="02010609060101010101" charset="-122"/>
                <a:ea typeface="楷体" panose="02010609060101010101" charset="-122"/>
              </a:rPr>
              <a:t>，</a:t>
            </a:r>
            <a:r>
              <a:rPr lang="zh-CN" altLang="en-US" sz="2800" b="1" dirty="0">
                <a:solidFill>
                  <a:srgbClr val="FF0000"/>
                </a:solidFill>
                <a:latin typeface="楷体" panose="02010609060101010101" charset="-122"/>
                <a:ea typeface="楷体" panose="02010609060101010101" charset="-122"/>
                <a:sym typeface="+mn-ea"/>
              </a:rPr>
              <a:t>冬季寒冷而漫长，夏季温暖而短促，气候严寒</a:t>
            </a:r>
            <a:r>
              <a:rPr lang="zh-CN" altLang="en-US" sz="2400" b="1" dirty="0">
                <a:solidFill>
                  <a:srgbClr val="FF0000"/>
                </a:solidFill>
                <a:latin typeface="楷体" panose="02010609060101010101" charset="-122"/>
                <a:ea typeface="楷体" panose="02010609060101010101" charset="-122"/>
                <a:sym typeface="+mn-ea"/>
              </a:rPr>
              <a:t>、</a:t>
            </a:r>
            <a:r>
              <a:rPr lang="zh-CN" altLang="en-US" sz="2800" b="1" dirty="0">
                <a:solidFill>
                  <a:srgbClr val="FF0000"/>
                </a:solidFill>
                <a:latin typeface="楷体" panose="02010609060101010101" charset="-122"/>
                <a:ea typeface="楷体" panose="02010609060101010101" charset="-122"/>
                <a:sym typeface="+mn-ea"/>
              </a:rPr>
              <a:t>干燥</a:t>
            </a:r>
            <a:r>
              <a:rPr lang="zh-CN" altLang="en-US" sz="2800" dirty="0">
                <a:solidFill>
                  <a:schemeClr val="tx1"/>
                </a:solidFill>
                <a:latin typeface="楷体" panose="02010609060101010101" charset="-122"/>
                <a:ea typeface="楷体" panose="02010609060101010101" charset="-122"/>
                <a:sym typeface="+mn-ea"/>
              </a:rPr>
              <a:t>。最冷月平均气温可达-40～-20℃，暖季也多在</a:t>
            </a:r>
            <a:r>
              <a:rPr lang="en-US" altLang="zh-CN" sz="2800" dirty="0">
                <a:solidFill>
                  <a:schemeClr val="tx1"/>
                </a:solidFill>
                <a:latin typeface="楷体" panose="02010609060101010101" charset="-122"/>
                <a:ea typeface="楷体" panose="02010609060101010101" charset="-122"/>
                <a:sym typeface="+mn-ea"/>
              </a:rPr>
              <a:t>-</a:t>
            </a:r>
            <a:r>
              <a:rPr lang="zh-CN" altLang="en-US" sz="2800" dirty="0">
                <a:solidFill>
                  <a:schemeClr val="tx1"/>
                </a:solidFill>
                <a:latin typeface="楷体" panose="02010609060101010101" charset="-122"/>
                <a:ea typeface="楷体" panose="02010609060101010101" charset="-122"/>
                <a:sym typeface="+mn-ea"/>
              </a:rPr>
              <a:t>8</a:t>
            </a:r>
            <a:r>
              <a:rPr lang="en-US" altLang="zh-CN" sz="2800" dirty="0">
                <a:solidFill>
                  <a:schemeClr val="tx1"/>
                </a:solidFill>
                <a:latin typeface="楷体" panose="02010609060101010101" charset="-122"/>
                <a:ea typeface="楷体" panose="02010609060101010101" charset="-122"/>
                <a:sym typeface="+mn-ea"/>
              </a:rPr>
              <a:t>-10</a:t>
            </a:r>
            <a:r>
              <a:rPr lang="zh-CN" altLang="en-US" sz="2800" dirty="0">
                <a:solidFill>
                  <a:schemeClr val="tx1"/>
                </a:solidFill>
                <a:latin typeface="楷体" panose="02010609060101010101" charset="-122"/>
                <a:ea typeface="楷体" panose="02010609060101010101" charset="-122"/>
                <a:sym typeface="+mn-ea"/>
              </a:rPr>
              <a:t>℃以下。北极点的历史最低气温为</a:t>
            </a:r>
            <a:r>
              <a:rPr lang="en-US" altLang="zh-CN" sz="2800" dirty="0">
                <a:solidFill>
                  <a:schemeClr val="tx1"/>
                </a:solidFill>
                <a:latin typeface="楷体" panose="02010609060101010101" charset="-122"/>
                <a:ea typeface="楷体" panose="02010609060101010101" charset="-122"/>
                <a:sym typeface="+mn-ea"/>
              </a:rPr>
              <a:t>-</a:t>
            </a:r>
            <a:r>
              <a:rPr lang="zh-CN" altLang="en-US" sz="2800" dirty="0">
                <a:solidFill>
                  <a:schemeClr val="tx1"/>
                </a:solidFill>
                <a:latin typeface="楷体" panose="02010609060101010101" charset="-122"/>
                <a:ea typeface="楷体" panose="02010609060101010101" charset="-122"/>
                <a:sym typeface="+mn-ea"/>
              </a:rPr>
              <a:t>59</a:t>
            </a:r>
            <a:r>
              <a:rPr lang="en-US" altLang="zh-CN" sz="2800" dirty="0">
                <a:solidFill>
                  <a:schemeClr val="tx1"/>
                </a:solidFill>
                <a:latin typeface="楷体" panose="02010609060101010101" charset="-122"/>
                <a:ea typeface="楷体" panose="02010609060101010101" charset="-122"/>
                <a:sym typeface="+mn-ea"/>
              </a:rPr>
              <a:t>℃</a:t>
            </a:r>
            <a:r>
              <a:rPr lang="zh-CN" altLang="en-US" sz="2800" dirty="0">
                <a:solidFill>
                  <a:schemeClr val="tx1"/>
                </a:solidFill>
                <a:latin typeface="楷体" panose="02010609060101010101" charset="-122"/>
                <a:ea typeface="楷体" panose="02010609060101010101" charset="-122"/>
                <a:sym typeface="+mn-ea"/>
              </a:rPr>
              <a:t>。有极昼、极夜和极光现象</a:t>
            </a:r>
            <a:r>
              <a:rPr lang="zh-CN" altLang="en-US" sz="2800">
                <a:solidFill>
                  <a:schemeClr val="tx1"/>
                </a:solidFill>
                <a:latin typeface="楷体" panose="02010609060101010101" charset="-122"/>
                <a:ea typeface="楷体" panose="02010609060101010101" charset="-122"/>
              </a:rPr>
              <a:t>。</a:t>
            </a: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193675" y="900007"/>
            <a:ext cx="308165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2</a:t>
            </a:r>
            <a:r>
              <a:rPr lang="zh-CN" altLang="en-US" sz="3200"/>
              <a:t>、严寒的气候</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4" name="图片 3" descr="timg_副本"/>
          <p:cNvPicPr>
            <a:picLocks noChangeAspect="1"/>
          </p:cNvPicPr>
          <p:nvPr/>
        </p:nvPicPr>
        <p:blipFill>
          <a:blip r:embed="rId3"/>
          <a:stretch>
            <a:fillRect/>
          </a:stretch>
        </p:blipFill>
        <p:spPr>
          <a:xfrm>
            <a:off x="4238625" y="3267075"/>
            <a:ext cx="4701540" cy="3396615"/>
          </a:xfrm>
          <a:prstGeom prst="rect">
            <a:avLst/>
          </a:prstGeom>
        </p:spPr>
      </p:pic>
      <p:sp>
        <p:nvSpPr>
          <p:cNvPr id="10" name="文本框 9"/>
          <p:cNvSpPr txBox="1"/>
          <p:nvPr/>
        </p:nvSpPr>
        <p:spPr>
          <a:xfrm>
            <a:off x="193675" y="3178828"/>
            <a:ext cx="5187950" cy="565150"/>
          </a:xfrm>
          <a:prstGeom prst="rect">
            <a:avLst/>
          </a:prstGeom>
          <a:solidFill>
            <a:srgbClr val="41FB33"/>
          </a:solidFill>
          <a:ln>
            <a:solidFill>
              <a:schemeClr val="accent1"/>
            </a:solidFill>
          </a:ln>
          <a:effectLst>
            <a:outerShdw blurRad="38100" algn="ctr" rotWithShape="0">
              <a:prstClr val="black">
                <a:alpha val="40000"/>
              </a:prstClr>
            </a:outerShdw>
          </a:effectLst>
        </p:spPr>
        <p:txBody>
          <a:bodyPr wrap="none" rtlCol="0">
            <a:spAutoFit/>
          </a:bodyPr>
          <a:lstStyle/>
          <a:p>
            <a:pPr>
              <a:lnSpc>
                <a:spcPct val="110000"/>
              </a:lnSpc>
            </a:pPr>
            <a:r>
              <a:rPr lang="zh-CN" altLang="en-US" sz="2800" b="1" dirty="0">
                <a:solidFill>
                  <a:srgbClr val="FF0000"/>
                </a:solidFill>
              </a:rPr>
              <a:t>【思考】</a:t>
            </a:r>
            <a:r>
              <a:rPr lang="zh-CN" altLang="en-US" sz="2800" b="1" dirty="0"/>
              <a:t>南极为什么比北极冷？</a:t>
            </a:r>
          </a:p>
        </p:txBody>
      </p:sp>
      <p:sp>
        <p:nvSpPr>
          <p:cNvPr id="15" name="文本框 14"/>
          <p:cNvSpPr txBox="1"/>
          <p:nvPr/>
        </p:nvSpPr>
        <p:spPr>
          <a:xfrm>
            <a:off x="205740" y="3832225"/>
            <a:ext cx="6139180" cy="49859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dirty="0">
                <a:solidFill>
                  <a:srgbClr val="0221DE"/>
                </a:solidFill>
                <a:latin typeface="Calibri" panose="020F0502020204030204" charset="0"/>
              </a:rPr>
              <a:t>① </a:t>
            </a:r>
            <a:r>
              <a:rPr lang="zh-CN" altLang="en-US" sz="2400" b="1" dirty="0">
                <a:solidFill>
                  <a:srgbClr val="0221DE"/>
                </a:solidFill>
              </a:rPr>
              <a:t>地形：</a:t>
            </a:r>
            <a:r>
              <a:rPr lang="zh-CN" altLang="en-US" sz="2400" b="1" dirty="0">
                <a:solidFill>
                  <a:srgbClr val="FF0000"/>
                </a:solidFill>
              </a:rPr>
              <a:t>南极为冰雪高原，海拔比北极高</a:t>
            </a:r>
            <a:endParaRPr lang="zh-CN" altLang="en-US" sz="2400" b="1" dirty="0">
              <a:solidFill>
                <a:srgbClr val="0221DE"/>
              </a:solidFill>
            </a:endParaRPr>
          </a:p>
        </p:txBody>
      </p:sp>
      <p:sp>
        <p:nvSpPr>
          <p:cNvPr id="5" name="文本框 4"/>
          <p:cNvSpPr txBox="1"/>
          <p:nvPr/>
        </p:nvSpPr>
        <p:spPr>
          <a:xfrm>
            <a:off x="205740" y="4372229"/>
            <a:ext cx="8418104" cy="49859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dirty="0">
                <a:solidFill>
                  <a:srgbClr val="0221DE"/>
                </a:solidFill>
                <a:latin typeface="Calibri" panose="020F0502020204030204" charset="0"/>
              </a:rPr>
              <a:t>② </a:t>
            </a:r>
            <a:r>
              <a:rPr lang="zh-CN" altLang="en-US" sz="2400" b="1" dirty="0">
                <a:solidFill>
                  <a:srgbClr val="0221DE"/>
                </a:solidFill>
              </a:rPr>
              <a:t>海陆：</a:t>
            </a:r>
            <a:r>
              <a:rPr lang="zh-CN" altLang="en-US" sz="2400" b="1" dirty="0">
                <a:solidFill>
                  <a:srgbClr val="FF0000"/>
                </a:solidFill>
              </a:rPr>
              <a:t>南极主体为大陆，冬季降温快，幅度大，气温低。</a:t>
            </a:r>
            <a:endParaRPr lang="zh-CN" altLang="en-US" sz="2400" b="1" dirty="0">
              <a:solidFill>
                <a:srgbClr val="0221DE"/>
              </a:solidFill>
            </a:endParaRPr>
          </a:p>
        </p:txBody>
      </p:sp>
      <p:sp>
        <p:nvSpPr>
          <p:cNvPr id="6" name="文本框 5"/>
          <p:cNvSpPr txBox="1"/>
          <p:nvPr/>
        </p:nvSpPr>
        <p:spPr>
          <a:xfrm>
            <a:off x="205740" y="4933080"/>
            <a:ext cx="6139180" cy="49859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dirty="0">
                <a:solidFill>
                  <a:srgbClr val="0221DE"/>
                </a:solidFill>
                <a:latin typeface="Calibri" panose="020F0502020204030204" charset="0"/>
              </a:rPr>
              <a:t>③ </a:t>
            </a:r>
            <a:r>
              <a:rPr lang="zh-CN" altLang="en-US" sz="2400" b="1" dirty="0">
                <a:solidFill>
                  <a:srgbClr val="0221DE"/>
                </a:solidFill>
              </a:rPr>
              <a:t>下垫面：</a:t>
            </a:r>
            <a:r>
              <a:rPr lang="zh-CN" altLang="en-US" sz="2400" b="1" dirty="0">
                <a:solidFill>
                  <a:srgbClr val="FF0000"/>
                </a:solidFill>
              </a:rPr>
              <a:t>南极为常年冰雪面，反射率更高</a:t>
            </a:r>
            <a:endParaRPr lang="zh-CN" altLang="en-US" sz="2400" b="1" dirty="0">
              <a:solidFill>
                <a:srgbClr val="0221DE"/>
              </a:solidFill>
            </a:endParaRPr>
          </a:p>
        </p:txBody>
      </p:sp>
      <p:sp>
        <p:nvSpPr>
          <p:cNvPr id="8" name="文本框 7"/>
          <p:cNvSpPr txBox="1"/>
          <p:nvPr/>
        </p:nvSpPr>
        <p:spPr>
          <a:xfrm>
            <a:off x="205740" y="5492538"/>
            <a:ext cx="6139180" cy="49859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dirty="0">
                <a:solidFill>
                  <a:srgbClr val="0221DE"/>
                </a:solidFill>
                <a:latin typeface="Calibri" panose="020F0502020204030204" charset="0"/>
              </a:rPr>
              <a:t>④ </a:t>
            </a:r>
            <a:r>
              <a:rPr lang="zh-CN" altLang="en-US" sz="2400" b="1" dirty="0">
                <a:solidFill>
                  <a:srgbClr val="0221DE"/>
                </a:solidFill>
              </a:rPr>
              <a:t>洋流：</a:t>
            </a:r>
            <a:r>
              <a:rPr lang="zh-CN" altLang="en-US" sz="2400" b="1" dirty="0">
                <a:solidFill>
                  <a:srgbClr val="FF0000"/>
                </a:solidFill>
              </a:rPr>
              <a:t>南极周围为寒流，北极有暖流影响</a:t>
            </a:r>
            <a:endParaRPr lang="zh-CN" altLang="en-US" sz="2400" b="1" dirty="0">
              <a:solidFill>
                <a:srgbClr val="0221DE"/>
              </a:solidFill>
            </a:endParaRPr>
          </a:p>
        </p:txBody>
      </p:sp>
      <p:sp>
        <p:nvSpPr>
          <p:cNvPr id="7" name="矩形 6"/>
          <p:cNvSpPr/>
          <p:nvPr/>
        </p:nvSpPr>
        <p:spPr>
          <a:xfrm>
            <a:off x="205740" y="6051996"/>
            <a:ext cx="8320133" cy="769441"/>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000" b="1" dirty="0">
                <a:solidFill>
                  <a:srgbClr val="0221DE"/>
                </a:solidFill>
                <a:latin typeface="Calibri" panose="020F0502020204030204" charset="0"/>
              </a:rPr>
              <a:t>⑤太阳辐射：</a:t>
            </a:r>
            <a:r>
              <a:rPr lang="zh-CN" altLang="en-US" sz="2000" b="1" dirty="0">
                <a:solidFill>
                  <a:srgbClr val="FF0000"/>
                </a:solidFill>
                <a:latin typeface="Calibri" panose="020F0502020204030204" charset="0"/>
              </a:rPr>
              <a:t>南极冬季遇地球的远日点，北极冬季是地球的近日点，极夜时间南极比北极多7天，太阳辐射相对较弱</a:t>
            </a:r>
            <a:r>
              <a:rPr lang="zh-CN" altLang="en-US" sz="2000" b="1" dirty="0">
                <a:solidFill>
                  <a:srgbClr val="0221DE"/>
                </a:solidFill>
                <a:latin typeface="Calibri" panose="020F050202020403020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5" grpId="0" bldLvl="0" animBg="1"/>
      <p:bldP spid="5" grpId="0" bldLvl="0" animBg="1"/>
      <p:bldP spid="6" grpId="0" bldLvl="0" animBg="1"/>
      <p:bldP spid="8" grpId="0" bldLvl="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935" y="1730799"/>
            <a:ext cx="7886700" cy="4604687"/>
          </a:xfrm>
        </p:spPr>
      </p:pic>
      <p:sp>
        <p:nvSpPr>
          <p:cNvPr id="5" name="文本框 4"/>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二、北极地区</a:t>
            </a:r>
            <a:r>
              <a:rPr lang="zh-CN" altLang="en-US" sz="3600">
                <a:solidFill>
                  <a:schemeClr val="bg1"/>
                </a:solidFill>
                <a:latin typeface="微软雅黑" panose="020B0503020204020204" charset="-122"/>
                <a:ea typeface="微软雅黑" panose="020B0503020204020204" charset="-122"/>
              </a:rPr>
              <a:t> </a:t>
            </a:r>
          </a:p>
        </p:txBody>
      </p:sp>
      <p:sp>
        <p:nvSpPr>
          <p:cNvPr id="6" name="文本框 5"/>
          <p:cNvSpPr txBox="1"/>
          <p:nvPr/>
        </p:nvSpPr>
        <p:spPr>
          <a:xfrm>
            <a:off x="180001" y="900007"/>
            <a:ext cx="313880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3</a:t>
            </a:r>
            <a:r>
              <a:rPr lang="zh-CN" altLang="en-US" sz="3200"/>
              <a:t>、资源与景观</a:t>
            </a:r>
          </a:p>
        </p:txBody>
      </p:sp>
      <p:sp>
        <p:nvSpPr>
          <p:cNvPr id="7" name="圆角矩形 6"/>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Tree>
    <p:extLst>
      <p:ext uri="{BB962C8B-B14F-4D97-AF65-F5344CB8AC3E}">
        <p14:creationId xmlns:p14="http://schemas.microsoft.com/office/powerpoint/2010/main" val="28851801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4)_副本"/>
          <p:cNvPicPr>
            <a:picLocks noChangeAspect="1"/>
          </p:cNvPicPr>
          <p:nvPr/>
        </p:nvPicPr>
        <p:blipFill>
          <a:blip r:embed="rId3"/>
          <a:stretch>
            <a:fillRect/>
          </a:stretch>
        </p:blipFill>
        <p:spPr>
          <a:xfrm>
            <a:off x="4538980" y="3780155"/>
            <a:ext cx="4509770" cy="3005455"/>
          </a:xfrm>
          <a:prstGeom prst="rect">
            <a:avLst/>
          </a:prstGeom>
        </p:spPr>
      </p:pic>
      <p:pic>
        <p:nvPicPr>
          <p:cNvPr id="10" name="图片 9" descr="timg (7)"/>
          <p:cNvPicPr>
            <a:picLocks noChangeAspect="1"/>
          </p:cNvPicPr>
          <p:nvPr/>
        </p:nvPicPr>
        <p:blipFill>
          <a:blip r:embed="rId4"/>
          <a:srcRect r="976"/>
          <a:stretch>
            <a:fillRect/>
          </a:stretch>
        </p:blipFill>
        <p:spPr>
          <a:xfrm>
            <a:off x="179705" y="3780155"/>
            <a:ext cx="4359275" cy="3005455"/>
          </a:xfrm>
          <a:prstGeom prst="rect">
            <a:avLst/>
          </a:prstGeom>
        </p:spPr>
      </p:pic>
      <p:pic>
        <p:nvPicPr>
          <p:cNvPr id="7" name="图片 6" descr="timg (5)_副本"/>
          <p:cNvPicPr>
            <a:picLocks noChangeAspect="1"/>
          </p:cNvPicPr>
          <p:nvPr/>
        </p:nvPicPr>
        <p:blipFill>
          <a:blip r:embed="rId5"/>
          <a:srcRect t="8515"/>
          <a:stretch>
            <a:fillRect/>
          </a:stretch>
        </p:blipFill>
        <p:spPr>
          <a:xfrm>
            <a:off x="179705" y="3780155"/>
            <a:ext cx="4345305" cy="3005455"/>
          </a:xfrm>
          <a:prstGeom prst="rect">
            <a:avLst/>
          </a:prstGeom>
        </p:spPr>
      </p:pic>
      <p:sp>
        <p:nvSpPr>
          <p:cNvPr id="3" name="文本框 2"/>
          <p:cNvSpPr txBox="1"/>
          <p:nvPr/>
        </p:nvSpPr>
        <p:spPr>
          <a:xfrm>
            <a:off x="193675" y="1044008"/>
            <a:ext cx="8855075" cy="267525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altLang="zh-CN" sz="2800" dirty="0"/>
              <a:t>                                        </a:t>
            </a:r>
            <a:r>
              <a:rPr lang="zh-CN" sz="2800">
                <a:latin typeface="楷体" panose="02010609060101010101" charset="-122"/>
                <a:ea typeface="楷体" panose="02010609060101010101" charset="-122"/>
                <a:cs typeface="楷体" panose="02010609060101010101" charset="-122"/>
              </a:rPr>
              <a:t>北极地区拥有丰富的资源，主要包括</a:t>
            </a:r>
            <a:r>
              <a:rPr lang="zh-CN" sz="2800" b="1">
                <a:solidFill>
                  <a:srgbClr val="FF0000"/>
                </a:solidFill>
                <a:latin typeface="楷体" panose="02010609060101010101" charset="-122"/>
                <a:ea typeface="楷体" panose="02010609060101010101" charset="-122"/>
                <a:cs typeface="楷体" panose="02010609060101010101" charset="-122"/>
              </a:rPr>
              <a:t>矿产、海洋生物、渔业、</a:t>
            </a:r>
            <a:r>
              <a:rPr lang="zh-CN" sz="2800" b="1">
                <a:solidFill>
                  <a:srgbClr val="FF0000"/>
                </a:solidFill>
                <a:latin typeface="楷体" panose="02010609060101010101" charset="-122"/>
                <a:ea typeface="楷体" panose="02010609060101010101" charset="-122"/>
                <a:cs typeface="楷体" panose="02010609060101010101" charset="-122"/>
                <a:sym typeface="+mn-ea"/>
              </a:rPr>
              <a:t>旅游</a:t>
            </a:r>
            <a:r>
              <a:rPr lang="zh-CN" sz="2400" b="1">
                <a:solidFill>
                  <a:srgbClr val="FF0000"/>
                </a:solidFill>
                <a:latin typeface="楷体" panose="02010609060101010101" charset="-122"/>
                <a:ea typeface="楷体" panose="02010609060101010101" charset="-122"/>
                <a:cs typeface="楷体" panose="02010609060101010101" charset="-122"/>
                <a:sym typeface="+mn-ea"/>
              </a:rPr>
              <a:t>（极光）</a:t>
            </a:r>
            <a:r>
              <a:rPr lang="zh-CN" sz="2800">
                <a:latin typeface="楷体" panose="02010609060101010101" charset="-122"/>
                <a:ea typeface="楷体" panose="02010609060101010101" charset="-122"/>
                <a:cs typeface="楷体" panose="02010609060101010101" charset="-122"/>
              </a:rPr>
              <a:t>等。</a:t>
            </a:r>
          </a:p>
          <a:p>
            <a:pPr>
              <a:lnSpc>
                <a:spcPct val="120000"/>
              </a:lnSpc>
            </a:pPr>
            <a:r>
              <a:rPr lang="zh-CN" sz="2800">
                <a:latin typeface="楷体" panose="02010609060101010101" charset="-122"/>
                <a:ea typeface="楷体" panose="02010609060101010101" charset="-122"/>
                <a:cs typeface="楷体" panose="02010609060101010101" charset="-122"/>
              </a:rPr>
              <a:t>  </a:t>
            </a:r>
            <a:r>
              <a:rPr lang="zh-CN" sz="2800" b="1">
                <a:solidFill>
                  <a:srgbClr val="0221DE"/>
                </a:solidFill>
                <a:latin typeface="楷体" panose="02010609060101010101" charset="-122"/>
                <a:ea typeface="楷体" panose="02010609060101010101" charset="-122"/>
                <a:cs typeface="楷体" panose="02010609060101010101" charset="-122"/>
              </a:rPr>
              <a:t>矿产资源：</a:t>
            </a:r>
            <a:r>
              <a:rPr lang="zh-CN" sz="2800">
                <a:latin typeface="楷体" panose="02010609060101010101" charset="-122"/>
                <a:ea typeface="楷体" panose="02010609060101010101" charset="-122"/>
                <a:cs typeface="楷体" panose="02010609060101010101" charset="-122"/>
              </a:rPr>
              <a:t>石油</a:t>
            </a:r>
            <a:r>
              <a:rPr lang="zh-CN" sz="2400">
                <a:latin typeface="楷体" panose="02010609060101010101" charset="-122"/>
                <a:ea typeface="楷体" panose="02010609060101010101" charset="-122"/>
                <a:cs typeface="楷体" panose="02010609060101010101" charset="-122"/>
              </a:rPr>
              <a:t>、</a:t>
            </a:r>
            <a:r>
              <a:rPr lang="zh-CN" sz="2800">
                <a:latin typeface="楷体" panose="02010609060101010101" charset="-122"/>
                <a:ea typeface="楷体" panose="02010609060101010101" charset="-122"/>
                <a:cs typeface="楷体" panose="02010609060101010101" charset="-122"/>
              </a:rPr>
              <a:t>天然气</a:t>
            </a:r>
            <a:r>
              <a:rPr lang="zh-CN" sz="2400">
                <a:latin typeface="楷体" panose="02010609060101010101" charset="-122"/>
                <a:ea typeface="楷体" panose="02010609060101010101" charset="-122"/>
                <a:cs typeface="楷体" panose="02010609060101010101" charset="-122"/>
              </a:rPr>
              <a:t>、</a:t>
            </a:r>
            <a:r>
              <a:rPr lang="zh-CN" sz="2800">
                <a:latin typeface="楷体" panose="02010609060101010101" charset="-122"/>
                <a:ea typeface="楷体" panose="02010609060101010101" charset="-122"/>
                <a:cs typeface="楷体" panose="02010609060101010101" charset="-122"/>
              </a:rPr>
              <a:t>海底锰结核、金属矿产等。</a:t>
            </a:r>
          </a:p>
          <a:p>
            <a:pPr>
              <a:lnSpc>
                <a:spcPct val="120000"/>
              </a:lnSpc>
            </a:pPr>
            <a:r>
              <a:rPr lang="zh-CN" sz="2800">
                <a:latin typeface="楷体" panose="02010609060101010101" charset="-122"/>
                <a:ea typeface="楷体" panose="02010609060101010101" charset="-122"/>
                <a:cs typeface="楷体" panose="02010609060101010101" charset="-122"/>
              </a:rPr>
              <a:t> </a:t>
            </a:r>
            <a:r>
              <a:rPr lang="zh-CN" sz="2400">
                <a:latin typeface="楷体" panose="02010609060101010101" charset="-122"/>
                <a:ea typeface="楷体" panose="02010609060101010101" charset="-122"/>
                <a:cs typeface="楷体" panose="02010609060101010101" charset="-122"/>
              </a:rPr>
              <a:t> </a:t>
            </a:r>
            <a:r>
              <a:rPr lang="zh-CN" sz="2800" b="1">
                <a:solidFill>
                  <a:srgbClr val="0221DE"/>
                </a:solidFill>
                <a:latin typeface="楷体" panose="02010609060101010101" charset="-122"/>
                <a:ea typeface="楷体" panose="02010609060101010101" charset="-122"/>
                <a:cs typeface="楷体" panose="02010609060101010101" charset="-122"/>
              </a:rPr>
              <a:t>生物资源：</a:t>
            </a:r>
            <a:r>
              <a:rPr lang="zh-CN" sz="2800">
                <a:latin typeface="楷体" panose="02010609060101010101" charset="-122"/>
                <a:ea typeface="楷体" panose="02010609060101010101" charset="-122"/>
                <a:cs typeface="楷体" panose="02010609060101010101" charset="-122"/>
              </a:rPr>
              <a:t>北极熊、驯鹿、北极狐；苔原植物</a:t>
            </a:r>
            <a:r>
              <a:rPr lang="zh-CN" sz="2400" b="1">
                <a:latin typeface="楷体" panose="02010609060101010101" charset="-122"/>
                <a:ea typeface="楷体" panose="02010609060101010101" charset="-122"/>
                <a:cs typeface="楷体" panose="02010609060101010101" charset="-122"/>
              </a:rPr>
              <a:t>（苔藓、地衣等）</a:t>
            </a:r>
            <a:r>
              <a:rPr lang="zh-CN" sz="2800">
                <a:latin typeface="楷体" panose="02010609060101010101" charset="-122"/>
                <a:ea typeface="楷体" panose="02010609060101010101" charset="-122"/>
                <a:cs typeface="楷体" panose="02010609060101010101" charset="-122"/>
              </a:rPr>
              <a:t>主要分布在北冰洋沿岸陆地。</a:t>
            </a: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180001" y="900007"/>
            <a:ext cx="313880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3</a:t>
            </a:r>
            <a:r>
              <a:rPr lang="zh-CN" altLang="en-US" sz="3200"/>
              <a:t>、资源与景观</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12" name="图片 11" descr="timg (6)_副本"/>
          <p:cNvPicPr>
            <a:picLocks noChangeAspect="1"/>
          </p:cNvPicPr>
          <p:nvPr/>
        </p:nvPicPr>
        <p:blipFill>
          <a:blip r:embed="rId6"/>
          <a:stretch>
            <a:fillRect/>
          </a:stretch>
        </p:blipFill>
        <p:spPr>
          <a:xfrm>
            <a:off x="4525010" y="3780155"/>
            <a:ext cx="4523105" cy="3004820"/>
          </a:xfrm>
          <a:prstGeom prst="rect">
            <a:avLst/>
          </a:prstGeom>
        </p:spPr>
      </p:pic>
      <p:pic>
        <p:nvPicPr>
          <p:cNvPr id="13" name="图片 12" descr="timg (9)_副本"/>
          <p:cNvPicPr>
            <a:picLocks noChangeAspect="1"/>
          </p:cNvPicPr>
          <p:nvPr/>
        </p:nvPicPr>
        <p:blipFill>
          <a:blip r:embed="rId7"/>
          <a:stretch>
            <a:fillRect/>
          </a:stretch>
        </p:blipFill>
        <p:spPr>
          <a:xfrm>
            <a:off x="179705" y="3780155"/>
            <a:ext cx="4446905" cy="3004820"/>
          </a:xfrm>
          <a:prstGeom prst="rect">
            <a:avLst/>
          </a:prstGeom>
        </p:spPr>
      </p:pic>
      <p:pic>
        <p:nvPicPr>
          <p:cNvPr id="14" name="图片 13" descr="u=3868072922,3787772996&amp;fm=27&amp;gp=0_副本"/>
          <p:cNvPicPr>
            <a:picLocks noChangeAspect="1"/>
          </p:cNvPicPr>
          <p:nvPr/>
        </p:nvPicPr>
        <p:blipFill>
          <a:blip r:embed="rId8"/>
          <a:stretch>
            <a:fillRect/>
          </a:stretch>
        </p:blipFill>
        <p:spPr>
          <a:xfrm>
            <a:off x="4626610" y="3780155"/>
            <a:ext cx="4422140" cy="3004820"/>
          </a:xfrm>
          <a:prstGeom prst="rect">
            <a:avLst/>
          </a:prstGeom>
        </p:spPr>
      </p:pic>
      <p:pic>
        <p:nvPicPr>
          <p:cNvPr id="15" name="图片 14"/>
          <p:cNvPicPr>
            <a:picLocks noChangeAspect="1"/>
          </p:cNvPicPr>
          <p:nvPr/>
        </p:nvPicPr>
        <p:blipFill>
          <a:blip r:embed="rId9"/>
          <a:stretch>
            <a:fillRect/>
          </a:stretch>
        </p:blipFill>
        <p:spPr>
          <a:xfrm>
            <a:off x="179705" y="3779520"/>
            <a:ext cx="4446270" cy="3005455"/>
          </a:xfrm>
          <a:prstGeom prst="rect">
            <a:avLst/>
          </a:prstGeom>
        </p:spPr>
      </p:pic>
      <p:pic>
        <p:nvPicPr>
          <p:cNvPr id="16" name="图片 15" descr="timg (10)_副本"/>
          <p:cNvPicPr>
            <a:picLocks noChangeAspect="1"/>
          </p:cNvPicPr>
          <p:nvPr/>
        </p:nvPicPr>
        <p:blipFill>
          <a:blip r:embed="rId10"/>
          <a:stretch>
            <a:fillRect/>
          </a:stretch>
        </p:blipFill>
        <p:spPr>
          <a:xfrm>
            <a:off x="4625975" y="3780155"/>
            <a:ext cx="4422775" cy="3004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二、北极地区</a:t>
            </a:r>
            <a:r>
              <a:rPr lang="zh-CN" altLang="en-US" sz="3600">
                <a:solidFill>
                  <a:schemeClr val="bg1"/>
                </a:solidFill>
                <a:latin typeface="微软雅黑" panose="020B0503020204020204" charset="-122"/>
                <a:ea typeface="微软雅黑" panose="020B0503020204020204" charset="-122"/>
              </a:rPr>
              <a:t> </a:t>
            </a:r>
          </a:p>
        </p:txBody>
      </p:sp>
      <p:pic>
        <p:nvPicPr>
          <p:cNvPr id="5" name="图片 4"/>
          <p:cNvPicPr>
            <a:picLocks noChangeAspect="1"/>
          </p:cNvPicPr>
          <p:nvPr/>
        </p:nvPicPr>
        <p:blipFill>
          <a:blip r:embed="rId3"/>
          <a:stretch>
            <a:fillRect/>
          </a:stretch>
        </p:blipFill>
        <p:spPr>
          <a:xfrm>
            <a:off x="4423410" y="1109980"/>
            <a:ext cx="4629785" cy="3007360"/>
          </a:xfrm>
          <a:prstGeom prst="rect">
            <a:avLst/>
          </a:prstGeom>
        </p:spPr>
      </p:pic>
      <p:sp>
        <p:nvSpPr>
          <p:cNvPr id="3" name="文本框 2"/>
          <p:cNvSpPr txBox="1"/>
          <p:nvPr/>
        </p:nvSpPr>
        <p:spPr>
          <a:xfrm>
            <a:off x="179705" y="1656080"/>
            <a:ext cx="4144645" cy="246062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buNone/>
            </a:pPr>
            <a:r>
              <a:rPr lang="en-US" altLang="zh-CN" sz="2800" dirty="0">
                <a:latin typeface="楷体" panose="02010609060101010101" charset="-122"/>
                <a:ea typeface="楷体" panose="02010609060101010101" charset="-122"/>
                <a:sym typeface="+mn-ea"/>
              </a:rPr>
              <a:t> </a:t>
            </a:r>
            <a:r>
              <a:rPr lang="zh-CN" altLang="en-US" sz="2800" dirty="0">
                <a:latin typeface="楷体" panose="02010609060101010101" charset="-122"/>
                <a:ea typeface="楷体" panose="02010609060101010101" charset="-122"/>
                <a:sym typeface="+mn-ea"/>
              </a:rPr>
              <a:t>北极地区常住居民约</a:t>
            </a:r>
            <a:r>
              <a:rPr lang="en-US" altLang="zh-CN" sz="2800" dirty="0">
                <a:latin typeface="楷体" panose="02010609060101010101" charset="-122"/>
                <a:ea typeface="楷体" panose="02010609060101010101" charset="-122"/>
                <a:sym typeface="+mn-ea"/>
              </a:rPr>
              <a:t>700</a:t>
            </a:r>
            <a:r>
              <a:rPr lang="zh-CN" altLang="en-US" sz="2800" dirty="0">
                <a:latin typeface="楷体" panose="02010609060101010101" charset="-122"/>
                <a:ea typeface="楷体" panose="02010609060101010101" charset="-122"/>
                <a:sym typeface="+mn-ea"/>
              </a:rPr>
              <a:t>万人，分布在北冰洋沿岸的陆地。主要是因纽特人</a:t>
            </a:r>
            <a:r>
              <a:rPr lang="zh-CN" altLang="en-US" sz="2400" dirty="0">
                <a:latin typeface="楷体" panose="02010609060101010101" charset="-122"/>
                <a:ea typeface="楷体" panose="02010609060101010101" charset="-122"/>
                <a:sym typeface="+mn-ea"/>
              </a:rPr>
              <a:t>（爱斯基摩人）</a:t>
            </a:r>
            <a:r>
              <a:rPr lang="zh-CN" altLang="en-US" sz="2800" dirty="0">
                <a:latin typeface="楷体" panose="02010609060101010101" charset="-122"/>
                <a:ea typeface="楷体" panose="02010609060101010101" charset="-122"/>
                <a:sym typeface="+mn-ea"/>
              </a:rPr>
              <a:t>、拉普人。以狩猎和捕鱼为生。</a:t>
            </a:r>
            <a:endParaRPr lang="zh-CN" altLang="en-US" sz="2800" dirty="0">
              <a:latin typeface="楷体" panose="02010609060101010101" charset="-122"/>
              <a:ea typeface="楷体" panose="02010609060101010101" charset="-122"/>
              <a:cs typeface="楷体" panose="02010609060101010101" charset="-122"/>
              <a:sym typeface="+mn-ea"/>
            </a:endParaRPr>
          </a:p>
        </p:txBody>
      </p:sp>
      <p:sp>
        <p:nvSpPr>
          <p:cNvPr id="19" name="文本框 18"/>
          <p:cNvSpPr txBox="1"/>
          <p:nvPr/>
        </p:nvSpPr>
        <p:spPr>
          <a:xfrm>
            <a:off x="179705" y="908262"/>
            <a:ext cx="269811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1</a:t>
            </a:r>
            <a:r>
              <a:rPr lang="zh-CN" altLang="en-US" sz="3200"/>
              <a:t>、北极居民</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人类活动</a:t>
            </a:r>
          </a:p>
        </p:txBody>
      </p:sp>
      <p:pic>
        <p:nvPicPr>
          <p:cNvPr id="280584" name="图片 280583" descr="2073907628405701592"/>
          <p:cNvPicPr>
            <a:picLocks noChangeAspect="1"/>
          </p:cNvPicPr>
          <p:nvPr/>
        </p:nvPicPr>
        <p:blipFill>
          <a:blip r:embed="rId4"/>
          <a:stretch>
            <a:fillRect/>
          </a:stretch>
        </p:blipFill>
        <p:spPr>
          <a:xfrm>
            <a:off x="4423410" y="4117340"/>
            <a:ext cx="4630420" cy="2686685"/>
          </a:xfrm>
          <a:prstGeom prst="rect">
            <a:avLst/>
          </a:prstGeom>
          <a:noFill/>
          <a:ln w="9525">
            <a:noFill/>
          </a:ln>
        </p:spPr>
      </p:pic>
      <p:pic>
        <p:nvPicPr>
          <p:cNvPr id="9219" name="图片 279557" descr="7-41"/>
          <p:cNvPicPr>
            <a:picLocks noChangeAspect="1"/>
          </p:cNvPicPr>
          <p:nvPr/>
        </p:nvPicPr>
        <p:blipFill>
          <a:blip r:embed="rId5"/>
          <a:srcRect r="1364" b="1449"/>
          <a:stretch>
            <a:fillRect/>
          </a:stretch>
        </p:blipFill>
        <p:spPr>
          <a:xfrm>
            <a:off x="180340" y="4175760"/>
            <a:ext cx="4243705" cy="2628265"/>
          </a:xfrm>
          <a:prstGeom prst="rect">
            <a:avLst/>
          </a:prstGeom>
          <a:noFill/>
          <a:ln w="9525">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二、北极地区</a:t>
            </a:r>
            <a:r>
              <a:rPr lang="zh-CN" altLang="en-US" sz="3600">
                <a:solidFill>
                  <a:schemeClr val="bg1"/>
                </a:solidFill>
                <a:latin typeface="微软雅黑" panose="020B0503020204020204" charset="-122"/>
                <a:ea typeface="微软雅黑" panose="020B0503020204020204" charset="-122"/>
              </a:rPr>
              <a:t> </a:t>
            </a:r>
          </a:p>
        </p:txBody>
      </p:sp>
      <p:pic>
        <p:nvPicPr>
          <p:cNvPr id="8" name="图片 7" descr="timg (5)_副本"/>
          <p:cNvPicPr>
            <a:picLocks noChangeAspect="1"/>
          </p:cNvPicPr>
          <p:nvPr/>
        </p:nvPicPr>
        <p:blipFill>
          <a:blip r:embed="rId3"/>
          <a:srcRect t="31318"/>
          <a:stretch>
            <a:fillRect/>
          </a:stretch>
        </p:blipFill>
        <p:spPr>
          <a:xfrm>
            <a:off x="4787900" y="1129665"/>
            <a:ext cx="4241800" cy="1680845"/>
          </a:xfrm>
          <a:prstGeom prst="rect">
            <a:avLst/>
          </a:prstGeom>
        </p:spPr>
      </p:pic>
      <p:sp>
        <p:nvSpPr>
          <p:cNvPr id="3" name="文本框 2"/>
          <p:cNvSpPr txBox="1"/>
          <p:nvPr/>
        </p:nvSpPr>
        <p:spPr>
          <a:xfrm>
            <a:off x="179705" y="1129665"/>
            <a:ext cx="4549140" cy="560451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buNone/>
            </a:pPr>
            <a:r>
              <a:rPr lang="en-US" altLang="zh-CN" sz="2800" dirty="0">
                <a:latin typeface="楷体" panose="02010609060101010101" charset="-122"/>
                <a:ea typeface="楷体" panose="02010609060101010101" charset="-122"/>
                <a:sym typeface="+mn-ea"/>
              </a:rPr>
              <a:t>                </a:t>
            </a:r>
            <a:r>
              <a:rPr lang="zh-CN" altLang="en-US" sz="2800" dirty="0">
                <a:latin typeface="楷体" panose="02010609060101010101" charset="-122"/>
                <a:ea typeface="楷体" panose="02010609060101010101" charset="-122"/>
                <a:sym typeface="+mn-ea"/>
              </a:rPr>
              <a:t>北极地区已是重要的航空路线，未来还将成为重要的海运航道。</a:t>
            </a:r>
          </a:p>
          <a:p>
            <a:pPr>
              <a:lnSpc>
                <a:spcPct val="30000"/>
              </a:lnSpc>
              <a:buNone/>
            </a:pPr>
            <a:endParaRPr lang="en-US" altLang="zh-CN" sz="2800" dirty="0">
              <a:latin typeface="楷体" panose="02010609060101010101" charset="-122"/>
              <a:ea typeface="楷体" panose="02010609060101010101" charset="-122"/>
              <a:sym typeface="+mn-ea"/>
            </a:endParaRPr>
          </a:p>
          <a:p>
            <a:pPr>
              <a:lnSpc>
                <a:spcPct val="110000"/>
              </a:lnSpc>
              <a:buNone/>
            </a:pPr>
            <a:r>
              <a:rPr lang="zh-CN" altLang="en-US" sz="2800" dirty="0">
                <a:latin typeface="楷体" panose="02010609060101010101" charset="-122"/>
                <a:ea typeface="楷体" panose="02010609060101010101" charset="-122"/>
                <a:sym typeface="+mn-ea"/>
              </a:rPr>
              <a:t>  </a:t>
            </a:r>
            <a:r>
              <a:rPr lang="zh-CN" altLang="en-US" sz="2800" b="1" dirty="0">
                <a:solidFill>
                  <a:srgbClr val="FF0000"/>
                </a:solidFill>
                <a:latin typeface="楷体" panose="02010609060101010101" charset="-122"/>
                <a:ea typeface="楷体" panose="02010609060101010101" charset="-122"/>
                <a:sym typeface="+mn-ea"/>
              </a:rPr>
              <a:t>航空：</a:t>
            </a:r>
            <a:r>
              <a:rPr lang="zh-CN" altLang="en-US" sz="2800" dirty="0">
                <a:latin typeface="楷体" panose="02010609060101010101" charset="-122"/>
                <a:ea typeface="楷体" panose="02010609060101010101" charset="-122"/>
                <a:sym typeface="+mn-ea"/>
              </a:rPr>
              <a:t>北冰洋周围由亚洲、欧洲、北美洲环绕。其上空是三洲之间往来的重要空中走廊和</a:t>
            </a:r>
            <a:r>
              <a:rPr lang="zh-CN" altLang="en-US" sz="2800" b="1" dirty="0">
                <a:latin typeface="楷体" panose="02010609060101010101" charset="-122"/>
                <a:ea typeface="楷体" panose="02010609060101010101" charset="-122"/>
                <a:sym typeface="+mn-ea"/>
              </a:rPr>
              <a:t>最短航线。</a:t>
            </a:r>
          </a:p>
          <a:p>
            <a:pPr>
              <a:lnSpc>
                <a:spcPct val="40000"/>
              </a:lnSpc>
              <a:buNone/>
            </a:pPr>
            <a:endParaRPr lang="zh-CN" altLang="en-US" sz="2800" dirty="0">
              <a:latin typeface="楷体" panose="02010609060101010101" charset="-122"/>
              <a:ea typeface="楷体" panose="02010609060101010101" charset="-122"/>
              <a:sym typeface="+mn-ea"/>
            </a:endParaRPr>
          </a:p>
          <a:p>
            <a:pPr>
              <a:lnSpc>
                <a:spcPct val="110000"/>
              </a:lnSpc>
              <a:buNone/>
            </a:pPr>
            <a:r>
              <a:rPr lang="zh-CN" altLang="en-US" sz="2800" dirty="0">
                <a:latin typeface="楷体" panose="02010609060101010101" charset="-122"/>
                <a:ea typeface="楷体" panose="02010609060101010101" charset="-122"/>
                <a:cs typeface="楷体" panose="02010609060101010101" charset="-122"/>
                <a:sym typeface="+mn-ea"/>
              </a:rPr>
              <a:t>  </a:t>
            </a:r>
            <a:r>
              <a:rPr lang="zh-CN" altLang="en-US" sz="2800" b="1" dirty="0">
                <a:solidFill>
                  <a:srgbClr val="FF0000"/>
                </a:solidFill>
                <a:latin typeface="楷体" panose="02010609060101010101" charset="-122"/>
                <a:ea typeface="楷体" panose="02010609060101010101" charset="-122"/>
                <a:cs typeface="楷体" panose="02010609060101010101" charset="-122"/>
                <a:sym typeface="+mn-ea"/>
              </a:rPr>
              <a:t>海运：</a:t>
            </a:r>
            <a:r>
              <a:rPr lang="zh-CN" altLang="en-US" sz="2800" dirty="0">
                <a:latin typeface="楷体" panose="02010609060101010101" charset="-122"/>
                <a:ea typeface="楷体" panose="02010609060101010101" charset="-122"/>
                <a:cs typeface="楷体" panose="02010609060101010101" charset="-122"/>
                <a:sym typeface="+mn-ea"/>
              </a:rPr>
              <a:t>随着</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全球变暖，极冰融化</a:t>
            </a:r>
            <a:r>
              <a:rPr lang="zh-CN" altLang="en-US" sz="2400" b="1" dirty="0">
                <a:solidFill>
                  <a:srgbClr val="0221DE"/>
                </a:solidFill>
                <a:latin typeface="楷体" panose="02010609060101010101" charset="-122"/>
                <a:ea typeface="楷体" panose="02010609060101010101" charset="-122"/>
                <a:cs typeface="楷体" panose="02010609060101010101" charset="-122"/>
                <a:sym typeface="+mn-ea"/>
              </a:rPr>
              <a:t>，</a:t>
            </a:r>
            <a:r>
              <a:rPr lang="zh-CN" altLang="en-US" sz="2800" dirty="0">
                <a:solidFill>
                  <a:schemeClr val="tx1">
                    <a:lumMod val="95000"/>
                    <a:lumOff val="5000"/>
                  </a:schemeClr>
                </a:solidFill>
                <a:latin typeface="楷体" panose="02010609060101010101" charset="-122"/>
                <a:ea typeface="楷体" panose="02010609060101010101" charset="-122"/>
                <a:cs typeface="楷体" panose="02010609060101010101" charset="-122"/>
                <a:sym typeface="+mn-ea"/>
              </a:rPr>
              <a:t>科技进步</a:t>
            </a:r>
            <a:r>
              <a:rPr lang="zh-CN" altLang="en-US" sz="2400" dirty="0">
                <a:latin typeface="楷体" panose="02010609060101010101" charset="-122"/>
                <a:ea typeface="楷体" panose="02010609060101010101" charset="-122"/>
                <a:cs typeface="楷体" panose="02010609060101010101" charset="-122"/>
                <a:sym typeface="+mn-ea"/>
              </a:rPr>
              <a:t>（破冰船）</a:t>
            </a:r>
            <a:r>
              <a:rPr lang="zh-CN" altLang="en-US" sz="2800" dirty="0">
                <a:latin typeface="楷体" panose="02010609060101010101" charset="-122"/>
                <a:ea typeface="楷体" panose="02010609060101010101" charset="-122"/>
                <a:cs typeface="楷体" panose="02010609060101010101" charset="-122"/>
                <a:sym typeface="+mn-ea"/>
              </a:rPr>
              <a:t>，北冰洋航道</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距离短，耗时少</a:t>
            </a:r>
            <a:r>
              <a:rPr lang="zh-CN" altLang="en-US" sz="2800" dirty="0">
                <a:latin typeface="楷体" panose="02010609060101010101" charset="-122"/>
                <a:ea typeface="楷体" panose="02010609060101010101" charset="-122"/>
                <a:cs typeface="楷体" panose="02010609060101010101" charset="-122"/>
                <a:sym typeface="+mn-ea"/>
              </a:rPr>
              <a:t>的优势逐渐体现出来。</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人类活动</a:t>
            </a:r>
          </a:p>
        </p:txBody>
      </p:sp>
      <p:pic>
        <p:nvPicPr>
          <p:cNvPr id="4" name="图片 3" descr="timg (3)_副本"/>
          <p:cNvPicPr>
            <a:picLocks noChangeAspect="1"/>
          </p:cNvPicPr>
          <p:nvPr/>
        </p:nvPicPr>
        <p:blipFill>
          <a:blip r:embed="rId4"/>
          <a:stretch>
            <a:fillRect/>
          </a:stretch>
        </p:blipFill>
        <p:spPr>
          <a:xfrm>
            <a:off x="4787900" y="2811145"/>
            <a:ext cx="4241800" cy="3923030"/>
          </a:xfrm>
          <a:prstGeom prst="rect">
            <a:avLst/>
          </a:prstGeom>
        </p:spPr>
      </p:pic>
      <p:pic>
        <p:nvPicPr>
          <p:cNvPr id="9" name="图片 8" descr="img_4729_副本"/>
          <p:cNvPicPr>
            <a:picLocks noChangeAspect="1"/>
          </p:cNvPicPr>
          <p:nvPr/>
        </p:nvPicPr>
        <p:blipFill>
          <a:blip r:embed="rId5"/>
          <a:stretch>
            <a:fillRect/>
          </a:stretch>
        </p:blipFill>
        <p:spPr>
          <a:xfrm>
            <a:off x="4787900" y="1129665"/>
            <a:ext cx="4242435" cy="5605145"/>
          </a:xfrm>
          <a:prstGeom prst="rect">
            <a:avLst/>
          </a:prstGeom>
        </p:spPr>
      </p:pic>
      <p:pic>
        <p:nvPicPr>
          <p:cNvPr id="10" name="图片 9" descr="5f856d781cd34fb_w499_h257_副本"/>
          <p:cNvPicPr>
            <a:picLocks noChangeAspect="1"/>
          </p:cNvPicPr>
          <p:nvPr/>
        </p:nvPicPr>
        <p:blipFill>
          <a:blip r:embed="rId6"/>
          <a:stretch>
            <a:fillRect/>
          </a:stretch>
        </p:blipFill>
        <p:spPr>
          <a:xfrm>
            <a:off x="1597660" y="1129665"/>
            <a:ext cx="7432675" cy="3544570"/>
          </a:xfrm>
          <a:prstGeom prst="rect">
            <a:avLst/>
          </a:prstGeom>
        </p:spPr>
      </p:pic>
      <p:pic>
        <p:nvPicPr>
          <p:cNvPr id="12" name="图片 11" descr="北极航线示意图02"/>
          <p:cNvPicPr>
            <a:picLocks noChangeAspect="1"/>
          </p:cNvPicPr>
          <p:nvPr/>
        </p:nvPicPr>
        <p:blipFill>
          <a:blip r:embed="rId7"/>
          <a:stretch>
            <a:fillRect/>
          </a:stretch>
        </p:blipFill>
        <p:spPr>
          <a:xfrm>
            <a:off x="4787900" y="2644775"/>
            <a:ext cx="4241800" cy="4089400"/>
          </a:xfrm>
          <a:prstGeom prst="rect">
            <a:avLst/>
          </a:prstGeom>
        </p:spPr>
      </p:pic>
      <p:sp>
        <p:nvSpPr>
          <p:cNvPr id="19" name="文本框 18"/>
          <p:cNvSpPr txBox="1"/>
          <p:nvPr/>
        </p:nvSpPr>
        <p:spPr>
          <a:xfrm>
            <a:off x="179705" y="908262"/>
            <a:ext cx="269811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2</a:t>
            </a:r>
            <a:r>
              <a:rPr lang="zh-CN" altLang="en-US" sz="3200"/>
              <a:t>、交通捷径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600324"/>
            <a:ext cx="9198735" cy="4257675"/>
          </a:xfrm>
        </p:spPr>
      </p:pic>
      <p:sp>
        <p:nvSpPr>
          <p:cNvPr id="5" name="文本框 4"/>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二、北极地区</a:t>
            </a:r>
            <a:r>
              <a:rPr lang="zh-CN" altLang="en-US" sz="3600">
                <a:solidFill>
                  <a:schemeClr val="bg1"/>
                </a:solidFill>
                <a:latin typeface="微软雅黑" panose="020B0503020204020204" charset="-122"/>
                <a:ea typeface="微软雅黑" panose="020B0503020204020204" charset="-122"/>
              </a:rPr>
              <a:t> </a:t>
            </a:r>
          </a:p>
        </p:txBody>
      </p:sp>
      <p:sp>
        <p:nvSpPr>
          <p:cNvPr id="6" name="文本框 5"/>
          <p:cNvSpPr txBox="1"/>
          <p:nvPr/>
        </p:nvSpPr>
        <p:spPr>
          <a:xfrm>
            <a:off x="180001" y="1087755"/>
            <a:ext cx="8772525" cy="151257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spcBef>
                <a:spcPct val="50000"/>
              </a:spcBef>
            </a:pPr>
            <a:r>
              <a:rPr lang="en-US" altLang="zh-CN" sz="2800" dirty="0">
                <a:latin typeface="楷体" panose="02010609060101010101" charset="-122"/>
                <a:ea typeface="楷体" panose="02010609060101010101" charset="-122"/>
                <a:sym typeface="+mn-ea"/>
              </a:rPr>
              <a:t>                </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北极黄河站是中国首个北极科学考察站。站址位于挪威的斯匹次卑尔</a:t>
            </a:r>
            <a:r>
              <a:rPr lang="zh-CN" altLang="en-US" sz="2800" dirty="0" smtClean="0">
                <a:solidFill>
                  <a:srgbClr val="000000"/>
                </a:solidFill>
                <a:latin typeface="楷体" panose="02010609060101010101" charset="-122"/>
                <a:ea typeface="楷体" panose="02010609060101010101" charset="-122"/>
                <a:cs typeface="楷体" panose="02010609060101010101" charset="-122"/>
                <a:sym typeface="+mn-ea"/>
              </a:rPr>
              <a:t>根岛</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的新奥尔松地区，中国是第</a:t>
            </a:r>
            <a:r>
              <a:rPr lang="en-US" altLang="zh-CN" sz="2800" dirty="0">
                <a:solidFill>
                  <a:srgbClr val="000000"/>
                </a:solidFill>
                <a:latin typeface="楷体" panose="02010609060101010101" charset="-122"/>
                <a:ea typeface="楷体" panose="02010609060101010101" charset="-122"/>
                <a:cs typeface="楷体" panose="02010609060101010101" charset="-122"/>
                <a:sym typeface="+mn-ea"/>
              </a:rPr>
              <a:t>8</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个在该岛建立北极科考站的国家。</a:t>
            </a:r>
          </a:p>
        </p:txBody>
      </p:sp>
      <p:sp>
        <p:nvSpPr>
          <p:cNvPr id="7" name="圆角矩形 6"/>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人类活动</a:t>
            </a:r>
          </a:p>
        </p:txBody>
      </p:sp>
      <p:sp>
        <p:nvSpPr>
          <p:cNvPr id="9" name="文本框 8"/>
          <p:cNvSpPr txBox="1"/>
          <p:nvPr/>
        </p:nvSpPr>
        <p:spPr>
          <a:xfrm>
            <a:off x="179705" y="864006"/>
            <a:ext cx="2628900"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3</a:t>
            </a:r>
            <a:r>
              <a:rPr lang="zh-CN" altLang="en-US" sz="3200"/>
              <a:t>、北极科考</a:t>
            </a:r>
          </a:p>
        </p:txBody>
      </p:sp>
    </p:spTree>
    <p:extLst>
      <p:ext uri="{BB962C8B-B14F-4D97-AF65-F5344CB8AC3E}">
        <p14:creationId xmlns:p14="http://schemas.microsoft.com/office/powerpoint/2010/main" val="4080231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二、北极地区</a:t>
            </a:r>
            <a:r>
              <a:rPr lang="zh-CN" altLang="en-US" sz="3600">
                <a:solidFill>
                  <a:schemeClr val="bg1"/>
                </a:solidFill>
                <a:latin typeface="微软雅黑" panose="020B0503020204020204" charset="-122"/>
                <a:ea typeface="微软雅黑" panose="020B0503020204020204" charset="-122"/>
              </a:rPr>
              <a:t> </a:t>
            </a:r>
          </a:p>
        </p:txBody>
      </p:sp>
      <p:sp>
        <p:nvSpPr>
          <p:cNvPr id="3" name="文本框 2"/>
          <p:cNvSpPr txBox="1"/>
          <p:nvPr/>
        </p:nvSpPr>
        <p:spPr>
          <a:xfrm>
            <a:off x="180001" y="1087755"/>
            <a:ext cx="8772525" cy="151257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spcBef>
                <a:spcPct val="50000"/>
              </a:spcBef>
            </a:pPr>
            <a:r>
              <a:rPr lang="en-US" altLang="zh-CN" sz="2800" dirty="0">
                <a:latin typeface="楷体" panose="02010609060101010101" charset="-122"/>
                <a:ea typeface="楷体" panose="02010609060101010101" charset="-122"/>
                <a:sym typeface="+mn-ea"/>
              </a:rPr>
              <a:t>                </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北极黄河站</a:t>
            </a:r>
            <a:r>
              <a:rPr lang="zh-CN" altLang="en-US" sz="2800">
                <a:solidFill>
                  <a:srgbClr val="000000"/>
                </a:solidFill>
                <a:latin typeface="楷体" panose="02010609060101010101" charset="-122"/>
                <a:ea typeface="楷体" panose="02010609060101010101" charset="-122"/>
                <a:cs typeface="楷体" panose="02010609060101010101" charset="-122"/>
                <a:sym typeface="+mn-ea"/>
              </a:rPr>
              <a:t>是</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中国首个北极科学考察站。站址位于挪威的斯匹次卑尔根群岛的新奥尔松地区，中国是第</a:t>
            </a:r>
            <a:r>
              <a:rPr lang="en-US" altLang="zh-CN" sz="2800" dirty="0">
                <a:solidFill>
                  <a:srgbClr val="000000"/>
                </a:solidFill>
                <a:latin typeface="楷体" panose="02010609060101010101" charset="-122"/>
                <a:ea typeface="楷体" panose="02010609060101010101" charset="-122"/>
                <a:cs typeface="楷体" panose="02010609060101010101" charset="-122"/>
                <a:sym typeface="+mn-ea"/>
              </a:rPr>
              <a:t>8</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个在该岛建立北极科考站的国家。</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人类活动</a:t>
            </a:r>
          </a:p>
        </p:txBody>
      </p:sp>
      <p:sp>
        <p:nvSpPr>
          <p:cNvPr id="19" name="文本框 18"/>
          <p:cNvSpPr txBox="1"/>
          <p:nvPr/>
        </p:nvSpPr>
        <p:spPr>
          <a:xfrm>
            <a:off x="179705" y="864006"/>
            <a:ext cx="2628900"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3</a:t>
            </a:r>
            <a:r>
              <a:rPr lang="zh-CN" altLang="en-US" sz="3200"/>
              <a:t>、北极科考</a:t>
            </a:r>
          </a:p>
        </p:txBody>
      </p:sp>
      <p:pic>
        <p:nvPicPr>
          <p:cNvPr id="15" name="图片 14"/>
          <p:cNvPicPr>
            <a:picLocks noChangeAspect="1"/>
          </p:cNvPicPr>
          <p:nvPr/>
        </p:nvPicPr>
        <p:blipFill>
          <a:blip r:embed="rId3"/>
          <a:stretch>
            <a:fillRect/>
          </a:stretch>
        </p:blipFill>
        <p:spPr>
          <a:xfrm>
            <a:off x="167005" y="3673475"/>
            <a:ext cx="8784590" cy="3075305"/>
          </a:xfrm>
          <a:prstGeom prst="rect">
            <a:avLst/>
          </a:prstGeom>
        </p:spPr>
      </p:pic>
      <p:sp>
        <p:nvSpPr>
          <p:cNvPr id="17" name="文本框 16"/>
          <p:cNvSpPr txBox="1"/>
          <p:nvPr/>
        </p:nvSpPr>
        <p:spPr>
          <a:xfrm>
            <a:off x="179705" y="2664020"/>
            <a:ext cx="8771890" cy="1384995"/>
          </a:xfrm>
          <a:prstGeom prst="rect">
            <a:avLst/>
          </a:prstGeom>
          <a:solidFill>
            <a:schemeClr val="accent2">
              <a:lumMod val="20000"/>
              <a:lumOff val="80000"/>
            </a:schemeClr>
          </a:solidFill>
          <a:ln>
            <a:solidFill>
              <a:schemeClr val="accent1"/>
            </a:solidFill>
          </a:ln>
          <a:effectLst>
            <a:outerShdw blurRad="12700" algn="ctr" rotWithShape="0">
              <a:prstClr val="black">
                <a:alpha val="40000"/>
              </a:prstClr>
            </a:outerShdw>
          </a:effectLst>
        </p:spPr>
        <p:txBody>
          <a:bodyPr wrap="square" rtlCol="0" anchor="t">
            <a:spAutoFit/>
          </a:bodyPr>
          <a:lstStyle/>
          <a:p>
            <a:r>
              <a:rPr lang="zh-CN" altLang="en-US" sz="2800" b="1" dirty="0">
                <a:solidFill>
                  <a:srgbClr val="FF0000"/>
                </a:solidFill>
                <a:latin typeface="楷体" panose="02010609060101010101" charset="-122"/>
                <a:ea typeface="楷体" panose="02010609060101010101" charset="-122"/>
                <a:cs typeface="楷体" panose="02010609060101010101" charset="-122"/>
                <a:sym typeface="+mn-ea"/>
              </a:rPr>
              <a:t>选址原因</a:t>
            </a:r>
            <a:r>
              <a:rPr lang="zh-CN" altLang="en-US" sz="2800" b="1" dirty="0" smtClean="0">
                <a:solidFill>
                  <a:srgbClr val="FF0000"/>
                </a:solidFill>
                <a:latin typeface="楷体" panose="02010609060101010101" charset="-122"/>
                <a:ea typeface="楷体" panose="02010609060101010101" charset="-122"/>
                <a:cs typeface="楷体" panose="02010609060101010101" charset="-122"/>
                <a:sym typeface="+mn-ea"/>
              </a:rPr>
              <a:t>：</a:t>
            </a:r>
            <a:endParaRPr lang="en-US" altLang="zh-CN" sz="2800" b="1" dirty="0" smtClean="0">
              <a:solidFill>
                <a:srgbClr val="FF0000"/>
              </a:solidFill>
              <a:latin typeface="楷体" panose="02010609060101010101" charset="-122"/>
              <a:ea typeface="楷体" panose="02010609060101010101" charset="-122"/>
              <a:cs typeface="楷体" panose="02010609060101010101" charset="-122"/>
              <a:sym typeface="+mn-ea"/>
            </a:endParaRPr>
          </a:p>
          <a:p>
            <a:r>
              <a:rPr lang="zh-CN" altLang="en-US" sz="2800" dirty="0" smtClean="0">
                <a:solidFill>
                  <a:srgbClr val="000000"/>
                </a:solidFill>
                <a:latin typeface="楷体" panose="02010609060101010101" charset="-122"/>
                <a:ea typeface="楷体" panose="02010609060101010101" charset="-122"/>
                <a:cs typeface="楷体" panose="02010609060101010101" charset="-122"/>
                <a:sym typeface="+mn-ea"/>
              </a:rPr>
              <a:t>该</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地区</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人类活动少，干扰小</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，是科学研究的天然实验室，且</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周围科考站众多，便于国际交流</a:t>
            </a:r>
            <a:r>
              <a:rPr lang="zh-CN" altLang="en-US" sz="2800" dirty="0">
                <a:solidFill>
                  <a:srgbClr val="000000"/>
                </a:solidFill>
                <a:latin typeface="楷体" panose="02010609060101010101" charset="-122"/>
                <a:ea typeface="楷体" panose="02010609060101010101" charset="-122"/>
                <a:cs typeface="楷体" panose="02010609060101010101" charset="-122"/>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 calcmode="lin" valueType="num">
                                      <p:cBhvr additive="base">
                                        <p:cTn id="11"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南极地图01_副本"/>
          <p:cNvPicPr>
            <a:picLocks noChangeAspect="1"/>
          </p:cNvPicPr>
          <p:nvPr/>
        </p:nvPicPr>
        <p:blipFill>
          <a:blip r:embed="rId3"/>
          <a:srcRect r="1831" b="509"/>
          <a:stretch>
            <a:fillRect/>
          </a:stretch>
        </p:blipFill>
        <p:spPr>
          <a:xfrm>
            <a:off x="3317875" y="1260009"/>
            <a:ext cx="5841365" cy="5581015"/>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一、南极地区</a:t>
            </a:r>
            <a:r>
              <a:rPr lang="zh-CN" altLang="en-US" sz="3600">
                <a:solidFill>
                  <a:schemeClr val="bg1"/>
                </a:solidFill>
                <a:latin typeface="微软雅黑" panose="020B0503020204020204" charset="-122"/>
                <a:ea typeface="微软雅黑" panose="020B0503020204020204" charset="-122"/>
              </a:rPr>
              <a:t> </a:t>
            </a:r>
          </a:p>
        </p:txBody>
      </p:sp>
      <p:sp>
        <p:nvSpPr>
          <p:cNvPr id="12" name="圆角矩形 11"/>
          <p:cNvSpPr/>
          <p:nvPr/>
        </p:nvSpPr>
        <p:spPr>
          <a:xfrm>
            <a:off x="6677660" y="125730"/>
            <a:ext cx="2025650" cy="78803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913880" y="135255"/>
            <a:ext cx="155321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位  置</a:t>
            </a:r>
          </a:p>
        </p:txBody>
      </p:sp>
      <p:sp>
        <p:nvSpPr>
          <p:cNvPr id="18" name="文本框 17"/>
          <p:cNvSpPr txBox="1"/>
          <p:nvPr/>
        </p:nvSpPr>
        <p:spPr>
          <a:xfrm>
            <a:off x="193675" y="3384025"/>
            <a:ext cx="2826385" cy="565150"/>
          </a:xfrm>
          <a:prstGeom prst="rect">
            <a:avLst/>
          </a:prstGeom>
          <a:solidFill>
            <a:schemeClr val="accent2">
              <a:lumMod val="20000"/>
              <a:lumOff val="80000"/>
            </a:schemeClr>
          </a:solidFill>
          <a:ln>
            <a:solidFill>
              <a:schemeClr val="accent1"/>
            </a:solidFill>
          </a:ln>
          <a:effectLst>
            <a:outerShdw blurRad="38100" algn="ctr" rotWithShape="0">
              <a:prstClr val="black">
                <a:alpha val="40000"/>
              </a:prstClr>
            </a:outerShdw>
          </a:effectLst>
        </p:spPr>
        <p:txBody>
          <a:bodyPr wrap="square" rtlCol="0">
            <a:spAutoFit/>
          </a:bodyPr>
          <a:lstStyle/>
          <a:p>
            <a:pPr>
              <a:lnSpc>
                <a:spcPct val="110000"/>
              </a:lnSpc>
            </a:pPr>
            <a:r>
              <a:rPr lang="en-US" altLang="zh-CN" sz="2800" b="1" dirty="0">
                <a:latin typeface="Calibri" panose="020F0502020204030204" charset="0"/>
              </a:rPr>
              <a:t> 1</a:t>
            </a:r>
            <a:r>
              <a:rPr lang="zh-CN" altLang="en-US" sz="2800" b="1">
                <a:latin typeface="Calibri" panose="020F0502020204030204" charset="0"/>
              </a:rPr>
              <a:t>、经纬度位置：</a:t>
            </a:r>
            <a:endParaRPr lang="zh-CN" altLang="en-US" sz="2800" b="1"/>
          </a:p>
        </p:txBody>
      </p:sp>
      <p:sp>
        <p:nvSpPr>
          <p:cNvPr id="19" name="文本框 18"/>
          <p:cNvSpPr txBox="1"/>
          <p:nvPr/>
        </p:nvSpPr>
        <p:spPr>
          <a:xfrm>
            <a:off x="193675" y="913765"/>
            <a:ext cx="3394710"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a:t>
            </a:r>
            <a:r>
              <a:rPr lang="zh-CN" altLang="en-US" sz="3200"/>
              <a:t>纬度最高的大陆：</a:t>
            </a:r>
          </a:p>
        </p:txBody>
      </p:sp>
      <p:sp>
        <p:nvSpPr>
          <p:cNvPr id="3" name="文本框 2"/>
          <p:cNvSpPr txBox="1"/>
          <p:nvPr/>
        </p:nvSpPr>
        <p:spPr>
          <a:xfrm>
            <a:off x="278130" y="1677670"/>
            <a:ext cx="3139440" cy="151257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dirty="0"/>
              <a:t>    </a:t>
            </a:r>
            <a:r>
              <a:rPr lang="zh-CN" altLang="en-US" sz="2800">
                <a:latin typeface="楷体" panose="02010609060101010101" charset="-122"/>
                <a:ea typeface="楷体" panose="02010609060101010101" charset="-122"/>
              </a:rPr>
              <a:t>南极地区包括南极大陆和周边海域，中心为南极大陆。</a:t>
            </a:r>
          </a:p>
        </p:txBody>
      </p:sp>
      <p:sp>
        <p:nvSpPr>
          <p:cNvPr id="5" name="文本框 4"/>
          <p:cNvSpPr txBox="1"/>
          <p:nvPr/>
        </p:nvSpPr>
        <p:spPr>
          <a:xfrm>
            <a:off x="193675" y="4068030"/>
            <a:ext cx="3493264" cy="566309"/>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none" rtlCol="0">
            <a:spAutoFit/>
          </a:bodyPr>
          <a:lstStyle/>
          <a:p>
            <a:pPr>
              <a:lnSpc>
                <a:spcPct val="110000"/>
              </a:lnSpc>
            </a:pPr>
            <a:r>
              <a:rPr lang="zh-CN" altLang="en-US" sz="2800" b="1" dirty="0">
                <a:solidFill>
                  <a:srgbClr val="0221DE"/>
                </a:solidFill>
              </a:rPr>
              <a:t>纬度：</a:t>
            </a:r>
            <a:r>
              <a:rPr lang="en-US" altLang="zh-CN" sz="2800" b="1" dirty="0" smtClean="0">
                <a:solidFill>
                  <a:srgbClr val="FF0000"/>
                </a:solidFill>
              </a:rPr>
              <a:t>66.5</a:t>
            </a:r>
            <a:r>
              <a:rPr lang="zh-CN" altLang="en-US" sz="2800" b="1" dirty="0" smtClean="0">
                <a:solidFill>
                  <a:srgbClr val="FF0000"/>
                </a:solidFill>
              </a:rPr>
              <a:t>°</a:t>
            </a:r>
            <a:r>
              <a:rPr lang="en-US" altLang="zh-CN" sz="2800" b="1" dirty="0" smtClean="0">
                <a:solidFill>
                  <a:srgbClr val="FF0000"/>
                </a:solidFill>
              </a:rPr>
              <a:t>S—90</a:t>
            </a:r>
            <a:r>
              <a:rPr lang="zh-CN" altLang="en-US" sz="2800" b="1" dirty="0">
                <a:solidFill>
                  <a:srgbClr val="FF0000"/>
                </a:solidFill>
              </a:rPr>
              <a:t>°</a:t>
            </a:r>
          </a:p>
        </p:txBody>
      </p:sp>
      <p:sp>
        <p:nvSpPr>
          <p:cNvPr id="6" name="文本框 5"/>
          <p:cNvSpPr txBox="1"/>
          <p:nvPr/>
        </p:nvSpPr>
        <p:spPr>
          <a:xfrm>
            <a:off x="193675" y="4680034"/>
            <a:ext cx="2153920" cy="56515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none" rtlCol="0">
            <a:spAutoFit/>
          </a:bodyPr>
          <a:lstStyle/>
          <a:p>
            <a:pPr>
              <a:lnSpc>
                <a:spcPct val="110000"/>
              </a:lnSpc>
            </a:pPr>
            <a:r>
              <a:rPr lang="zh-CN" altLang="en-US" sz="2800" b="1">
                <a:solidFill>
                  <a:srgbClr val="0221DE"/>
                </a:solidFill>
              </a:rPr>
              <a:t>经度：</a:t>
            </a:r>
            <a:r>
              <a:rPr lang="en-US" sz="2800" b="1" dirty="0">
                <a:solidFill>
                  <a:srgbClr val="FF0000"/>
                </a:solidFill>
              </a:rPr>
              <a:t>360</a:t>
            </a:r>
            <a:r>
              <a:rPr lang="zh-CN" altLang="en-US" sz="2800" b="1">
                <a:solidFill>
                  <a:srgbClr val="FF0000"/>
                </a:solidFill>
              </a:rPr>
              <a:t>°</a:t>
            </a:r>
          </a:p>
        </p:txBody>
      </p:sp>
      <p:sp>
        <p:nvSpPr>
          <p:cNvPr id="7" name="椭圆 6"/>
          <p:cNvSpPr/>
          <p:nvPr/>
        </p:nvSpPr>
        <p:spPr>
          <a:xfrm>
            <a:off x="4142105" y="1957705"/>
            <a:ext cx="4228465" cy="4229100"/>
          </a:xfrm>
          <a:prstGeom prst="ellipse">
            <a:avLst/>
          </a:prstGeom>
          <a:solidFill>
            <a:srgbClr val="FF0000">
              <a:alpha val="20000"/>
            </a:srgbClr>
          </a:solid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93675" y="5436040"/>
            <a:ext cx="2826385" cy="565150"/>
          </a:xfrm>
          <a:prstGeom prst="rect">
            <a:avLst/>
          </a:prstGeom>
          <a:solidFill>
            <a:schemeClr val="accent2">
              <a:lumMod val="20000"/>
              <a:lumOff val="80000"/>
            </a:schemeClr>
          </a:solidFill>
          <a:ln>
            <a:solidFill>
              <a:schemeClr val="accent1"/>
            </a:solidFill>
          </a:ln>
          <a:effectLst>
            <a:outerShdw blurRad="38100" algn="ctr" rotWithShape="0">
              <a:prstClr val="black">
                <a:alpha val="40000"/>
              </a:prstClr>
            </a:outerShdw>
          </a:effectLst>
        </p:spPr>
        <p:txBody>
          <a:bodyPr wrap="square" rtlCol="0">
            <a:spAutoFit/>
          </a:bodyPr>
          <a:lstStyle/>
          <a:p>
            <a:pPr>
              <a:lnSpc>
                <a:spcPct val="110000"/>
              </a:lnSpc>
            </a:pPr>
            <a:r>
              <a:rPr lang="en-US" altLang="zh-CN" sz="2800" b="1" dirty="0">
                <a:latin typeface="Calibri" panose="020F0502020204030204" charset="0"/>
              </a:rPr>
              <a:t> 2</a:t>
            </a:r>
            <a:r>
              <a:rPr lang="zh-CN" altLang="en-US" sz="2800" b="1">
                <a:latin typeface="Calibri" panose="020F0502020204030204" charset="0"/>
              </a:rPr>
              <a:t>、海陆位置：</a:t>
            </a:r>
            <a:endParaRPr lang="zh-CN" altLang="en-US" sz="2800" b="1"/>
          </a:p>
        </p:txBody>
      </p:sp>
      <p:sp>
        <p:nvSpPr>
          <p:cNvPr id="9" name="文本框 8"/>
          <p:cNvSpPr txBox="1"/>
          <p:nvPr/>
        </p:nvSpPr>
        <p:spPr>
          <a:xfrm>
            <a:off x="193971" y="6084045"/>
            <a:ext cx="4115435" cy="56515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none" rtlCol="0">
            <a:spAutoFit/>
          </a:bodyPr>
          <a:lstStyle/>
          <a:p>
            <a:pPr>
              <a:lnSpc>
                <a:spcPct val="110000"/>
              </a:lnSpc>
            </a:pPr>
            <a:r>
              <a:rPr lang="zh-CN" sz="2800" b="1">
                <a:solidFill>
                  <a:srgbClr val="0221DE"/>
                </a:solidFill>
              </a:rPr>
              <a:t>太平洋、大西洋、印度洋</a:t>
            </a:r>
            <a:endParaRPr lang="zh-CN" sz="2800" b="1">
              <a:solidFill>
                <a:srgbClr val="FF0000"/>
              </a:solidFill>
            </a:endParaRPr>
          </a:p>
        </p:txBody>
      </p:sp>
      <p:pic>
        <p:nvPicPr>
          <p:cNvPr id="11" name="图片 10" descr="【南极地区】_副本"/>
          <p:cNvPicPr>
            <a:picLocks noChangeAspect="1"/>
          </p:cNvPicPr>
          <p:nvPr/>
        </p:nvPicPr>
        <p:blipFill>
          <a:blip r:embed="rId4"/>
          <a:stretch>
            <a:fillRect/>
          </a:stretch>
        </p:blipFill>
        <p:spPr>
          <a:xfrm>
            <a:off x="4141470" y="1943735"/>
            <a:ext cx="4262120" cy="4243070"/>
          </a:xfrm>
          <a:prstGeom prst="rect">
            <a:avLst/>
          </a:prstGeom>
          <a:effectLst>
            <a:outerShdw blurRad="635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5" grpId="0" bldLvl="0" animBg="1"/>
      <p:bldP spid="6" grpId="0" bldLvl="0" animBg="1"/>
      <p:bldP spid="7" grpId="0" bldLvl="0" animBg="1"/>
      <p:bldP spid="7" grpId="1" animBg="1"/>
      <p:bldP spid="8" grpId="0" bldLvl="0" animBg="1"/>
      <p:bldP spid="9"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rgbClr val="14CD68"/>
            </a:gs>
            <a:gs pos="100000">
              <a:srgbClr val="0B6E38"/>
            </a:gs>
          </a:gsLst>
          <a:lin ang="5400000" scaled="0"/>
        </a:gradFill>
        <a:effectLst/>
      </p:bgPr>
    </p:bg>
    <p:spTree>
      <p:nvGrpSpPr>
        <p:cNvPr id="1" name=""/>
        <p:cNvGrpSpPr/>
        <p:nvPr/>
      </p:nvGrpSpPr>
      <p:grpSpPr>
        <a:xfrm>
          <a:off x="0" y="0"/>
          <a:ext cx="0" cy="0"/>
          <a:chOff x="0" y="0"/>
          <a:chExt cx="0" cy="0"/>
        </a:xfrm>
      </p:grpSpPr>
      <p:sp>
        <p:nvSpPr>
          <p:cNvPr id="4" name="矩形 3"/>
          <p:cNvSpPr/>
          <p:nvPr/>
        </p:nvSpPr>
        <p:spPr>
          <a:xfrm>
            <a:off x="2236470" y="2590165"/>
            <a:ext cx="4671060" cy="1445260"/>
          </a:xfrm>
          <a:prstGeom prst="rect">
            <a:avLst/>
          </a:prstGeom>
          <a:noFill/>
          <a:ln>
            <a:noFill/>
          </a:ln>
        </p:spPr>
        <p:txBody>
          <a:bodyPr wrap="none" rtlCol="0" anchor="t">
            <a:spAutoFit/>
          </a:bodyPr>
          <a:lstStyle/>
          <a:p>
            <a:pPr algn="ctr"/>
            <a:r>
              <a:rPr lang="zh-CN" altLang="en-US" sz="8800" b="1">
                <a:ln w="9525">
                  <a:solidFill>
                    <a:schemeClr val="bg1"/>
                  </a:solidFill>
                  <a:prstDash val="solid"/>
                </a:ln>
                <a:solidFill>
                  <a:schemeClr val="tx1"/>
                </a:solidFill>
                <a:effectLst>
                  <a:outerShdw blurRad="12700" dist="38100" dir="2700000" algn="tl" rotWithShape="0">
                    <a:schemeClr val="bg1">
                      <a:lumMod val="50000"/>
                    </a:schemeClr>
                  </a:outerShdw>
                </a:effectLst>
              </a:rPr>
              <a:t>课时结束</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4725"/>
          <p:cNvPicPr>
            <a:picLocks noChangeAspect="1"/>
          </p:cNvPicPr>
          <p:nvPr/>
        </p:nvPicPr>
        <p:blipFill>
          <a:blip r:embed="rId3"/>
          <a:stretch>
            <a:fillRect/>
          </a:stretch>
        </p:blipFill>
        <p:spPr>
          <a:xfrm>
            <a:off x="5211445" y="3492026"/>
            <a:ext cx="3637280" cy="3199765"/>
          </a:xfrm>
          <a:prstGeom prst="rect">
            <a:avLst/>
          </a:prstGeom>
        </p:spPr>
      </p:pic>
      <p:pic>
        <p:nvPicPr>
          <p:cNvPr id="282628" name="图片 282627" descr="7-43"/>
          <p:cNvPicPr>
            <a:picLocks noChangeAspect="1"/>
          </p:cNvPicPr>
          <p:nvPr/>
        </p:nvPicPr>
        <p:blipFill>
          <a:blip r:embed="rId4"/>
          <a:stretch>
            <a:fillRect/>
          </a:stretch>
        </p:blipFill>
        <p:spPr>
          <a:xfrm>
            <a:off x="4085590" y="1007745"/>
            <a:ext cx="4953000" cy="2376805"/>
          </a:xfrm>
          <a:prstGeom prst="rect">
            <a:avLst/>
          </a:prstGeom>
          <a:noFill/>
          <a:ln w="9525">
            <a:no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193675" y="1008007"/>
            <a:ext cx="389191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1</a:t>
            </a:r>
            <a:r>
              <a:rPr lang="zh-CN" altLang="en-US" sz="3200"/>
              <a:t>、冰雪覆盖的高原</a:t>
            </a:r>
          </a:p>
        </p:txBody>
      </p:sp>
      <p:sp>
        <p:nvSpPr>
          <p:cNvPr id="3" name="文本框 2"/>
          <p:cNvSpPr txBox="1"/>
          <p:nvPr/>
        </p:nvSpPr>
        <p:spPr>
          <a:xfrm>
            <a:off x="278130" y="1871980"/>
            <a:ext cx="3651885" cy="151257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dirty="0"/>
              <a:t>    </a:t>
            </a:r>
            <a:r>
              <a:rPr lang="zh-CN" altLang="en-US" sz="2800"/>
              <a:t>南极大陆</a:t>
            </a:r>
            <a:r>
              <a:rPr lang="en-US" altLang="zh-CN" sz="2800" dirty="0"/>
              <a:t>98%</a:t>
            </a:r>
            <a:r>
              <a:rPr lang="zh-CN" altLang="en-US" sz="2800"/>
              <a:t>被冰雪覆盖，冰层平均厚度</a:t>
            </a:r>
            <a:r>
              <a:rPr lang="en-US" altLang="zh-CN" sz="2800" dirty="0"/>
              <a:t>2000</a:t>
            </a:r>
            <a:r>
              <a:rPr lang="zh-CN" altLang="en-US" sz="2800"/>
              <a:t>多米。</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13" name="图片 12" descr="南极冰层"/>
          <p:cNvPicPr>
            <a:picLocks noChangeAspect="1"/>
          </p:cNvPicPr>
          <p:nvPr/>
        </p:nvPicPr>
        <p:blipFill>
          <a:blip r:embed="rId5"/>
          <a:stretch>
            <a:fillRect/>
          </a:stretch>
        </p:blipFill>
        <p:spPr>
          <a:xfrm>
            <a:off x="252095" y="3492026"/>
            <a:ext cx="4933315" cy="3200400"/>
          </a:xfrm>
          <a:prstGeom prst="rect">
            <a:avLst/>
          </a:prstGeom>
          <a:effectLst>
            <a:innerShdw blurRad="12700">
              <a:prstClr val="black">
                <a:alpha val="90000"/>
              </a:prstClr>
            </a:innerShdw>
          </a:effectLst>
        </p:spPr>
      </p:pic>
      <p:pic>
        <p:nvPicPr>
          <p:cNvPr id="7" name="图片 6" descr="南极冰盖海拔"/>
          <p:cNvPicPr>
            <a:picLocks noChangeAspect="1"/>
          </p:cNvPicPr>
          <p:nvPr/>
        </p:nvPicPr>
        <p:blipFill>
          <a:blip r:embed="rId6"/>
          <a:srcRect l="2661" t="3134" r="1529"/>
          <a:stretch>
            <a:fillRect/>
          </a:stretch>
        </p:blipFill>
        <p:spPr>
          <a:xfrm>
            <a:off x="5211445" y="3492500"/>
            <a:ext cx="3637915" cy="3199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3675" y="1044008"/>
            <a:ext cx="8855075" cy="218884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dirty="0"/>
              <a:t>                                        </a:t>
            </a:r>
            <a:r>
              <a:rPr lang="zh-CN" altLang="en-US" sz="2400">
                <a:latin typeface="楷体" panose="02010609060101010101" charset="-122"/>
                <a:ea typeface="楷体" panose="02010609060101010101" charset="-122"/>
                <a:cs typeface="楷体" panose="02010609060101010101" charset="-122"/>
              </a:rPr>
              <a:t>南极的</a:t>
            </a:r>
            <a:r>
              <a:rPr lang="zh-CN" altLang="en-US" sz="2400" b="1">
                <a:solidFill>
                  <a:srgbClr val="FF0000"/>
                </a:solidFill>
                <a:latin typeface="楷体" panose="02010609060101010101" charset="-122"/>
                <a:ea typeface="楷体" panose="02010609060101010101" charset="-122"/>
                <a:cs typeface="楷体" panose="02010609060101010101" charset="-122"/>
              </a:rPr>
              <a:t>气候特点为：酷寒、干燥、烈风。</a:t>
            </a:r>
            <a:endParaRPr lang="zh-CN" altLang="en-US" sz="2400">
              <a:latin typeface="楷体" panose="02010609060101010101" charset="-122"/>
              <a:ea typeface="楷体" panose="02010609060101010101" charset="-122"/>
              <a:cs typeface="楷体" panose="02010609060101010101" charset="-122"/>
              <a:sym typeface="+mn-ea"/>
            </a:endParaRPr>
          </a:p>
          <a:p>
            <a:pPr>
              <a:lnSpc>
                <a:spcPct val="110000"/>
              </a:lnSpc>
            </a:pPr>
            <a:r>
              <a:rPr lang="zh-CN" altLang="en-US" sz="2400">
                <a:latin typeface="楷体" panose="02010609060101010101" charset="-122"/>
                <a:ea typeface="楷体" panose="02010609060101010101" charset="-122"/>
                <a:cs typeface="楷体" panose="02010609060101010101" charset="-122"/>
                <a:sym typeface="+mn-ea"/>
              </a:rPr>
              <a:t>  </a:t>
            </a:r>
            <a:r>
              <a:rPr lang="zh-CN" altLang="en-US" sz="2400" b="1">
                <a:latin typeface="楷体" panose="02010609060101010101" charset="-122"/>
                <a:ea typeface="楷体" panose="02010609060101010101" charset="-122"/>
                <a:cs typeface="楷体" panose="02010609060101010101" charset="-122"/>
              </a:rPr>
              <a:t>年平均温</a:t>
            </a:r>
            <a:r>
              <a:rPr lang="zh-CN" altLang="en-US" sz="2400">
                <a:latin typeface="楷体" panose="02010609060101010101" charset="-122"/>
                <a:ea typeface="楷体" panose="02010609060101010101" charset="-122"/>
                <a:cs typeface="楷体" panose="02010609060101010101" charset="-122"/>
              </a:rPr>
              <a:t>为-52℃，极端最低温曾达-89.2℃。</a:t>
            </a:r>
          </a:p>
          <a:p>
            <a:pPr>
              <a:lnSpc>
                <a:spcPct val="110000"/>
              </a:lnSpc>
            </a:pPr>
            <a:r>
              <a:rPr lang="zh-CN" altLang="en-US" sz="2400">
                <a:latin typeface="楷体" panose="02010609060101010101" charset="-122"/>
                <a:ea typeface="楷体" panose="02010609060101010101" charset="-122"/>
                <a:cs typeface="楷体" panose="02010609060101010101" charset="-122"/>
              </a:rPr>
              <a:t>  </a:t>
            </a:r>
            <a:r>
              <a:rPr lang="zh-CN" sz="2400" b="1">
                <a:latin typeface="楷体" panose="02010609060101010101" charset="-122"/>
                <a:ea typeface="楷体" panose="02010609060101010101" charset="-122"/>
                <a:cs typeface="楷体" panose="02010609060101010101" charset="-122"/>
                <a:sym typeface="+mn-ea"/>
              </a:rPr>
              <a:t>年平均降水量</a:t>
            </a:r>
            <a:r>
              <a:rPr lang="zh-CN" sz="2400">
                <a:latin typeface="楷体" panose="02010609060101010101" charset="-122"/>
                <a:ea typeface="楷体" panose="02010609060101010101" charset="-122"/>
                <a:cs typeface="楷体" panose="02010609060101010101" charset="-122"/>
                <a:sym typeface="+mn-ea"/>
              </a:rPr>
              <a:t>为</a:t>
            </a:r>
            <a:r>
              <a:rPr lang="en-US" altLang="zh-CN" sz="2400" dirty="0">
                <a:latin typeface="楷体" panose="02010609060101010101" charset="-122"/>
                <a:ea typeface="楷体" panose="02010609060101010101" charset="-122"/>
                <a:cs typeface="楷体" panose="02010609060101010101" charset="-122"/>
                <a:sym typeface="+mn-ea"/>
              </a:rPr>
              <a:t>55mm</a:t>
            </a:r>
            <a:r>
              <a:rPr lang="zh-CN" altLang="en-US" sz="2400">
                <a:latin typeface="楷体" panose="02010609060101010101" charset="-122"/>
                <a:ea typeface="楷体" panose="02010609060101010101" charset="-122"/>
                <a:cs typeface="楷体" panose="02010609060101010101" charset="-122"/>
                <a:sym typeface="+mn-ea"/>
              </a:rPr>
              <a:t>。空气非常干燥，有“白色荒漠”之称。</a:t>
            </a:r>
            <a:endParaRPr lang="zh-CN" altLang="en-US" sz="2400">
              <a:latin typeface="楷体" panose="02010609060101010101" charset="-122"/>
              <a:ea typeface="楷体" panose="02010609060101010101" charset="-122"/>
              <a:cs typeface="楷体" panose="02010609060101010101" charset="-122"/>
            </a:endParaRPr>
          </a:p>
          <a:p>
            <a:pPr>
              <a:lnSpc>
                <a:spcPct val="110000"/>
              </a:lnSpc>
            </a:pPr>
            <a:r>
              <a:rPr lang="zh-CN" altLang="en-US" sz="2400">
                <a:latin typeface="楷体" panose="02010609060101010101" charset="-122"/>
                <a:ea typeface="楷体" panose="02010609060101010101" charset="-122"/>
                <a:cs typeface="楷体" panose="02010609060101010101" charset="-122"/>
              </a:rPr>
              <a:t>  </a:t>
            </a:r>
            <a:r>
              <a:rPr lang="zh-CN" altLang="en-US" sz="2400" b="1">
                <a:latin typeface="楷体" panose="02010609060101010101" charset="-122"/>
                <a:ea typeface="楷体" panose="02010609060101010101" charset="-122"/>
                <a:cs typeface="楷体" panose="02010609060101010101" charset="-122"/>
              </a:rPr>
              <a:t>年平均风速</a:t>
            </a:r>
            <a:r>
              <a:rPr lang="zh-CN" altLang="en-US" sz="2400">
                <a:latin typeface="楷体" panose="02010609060101010101" charset="-122"/>
                <a:ea typeface="楷体" panose="02010609060101010101" charset="-122"/>
                <a:cs typeface="楷体" panose="02010609060101010101" charset="-122"/>
              </a:rPr>
              <a:t>17</a:t>
            </a:r>
            <a:r>
              <a:rPr lang="en-US" altLang="zh-CN" sz="20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18m</a:t>
            </a:r>
            <a:r>
              <a:rPr lang="zh-CN" altLang="en-US" sz="240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，最大风速可达</a:t>
            </a:r>
            <a:r>
              <a:rPr lang="en-US" altLang="zh-CN" sz="2400" dirty="0">
                <a:latin typeface="楷体" panose="02010609060101010101" charset="-122"/>
                <a:ea typeface="楷体" panose="02010609060101010101" charset="-122"/>
                <a:cs typeface="楷体" panose="02010609060101010101" charset="-122"/>
              </a:rPr>
              <a:t>100m</a:t>
            </a:r>
            <a:r>
              <a:rPr lang="zh-CN" altLang="en-US" sz="240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以上，是世界上风力最强和最多风的地区。</a:t>
            </a:r>
          </a:p>
        </p:txBody>
      </p:sp>
      <p:pic>
        <p:nvPicPr>
          <p:cNvPr id="7" name="图片 6" descr="图片1_副本"/>
          <p:cNvPicPr>
            <a:picLocks noChangeAspect="1"/>
          </p:cNvPicPr>
          <p:nvPr/>
        </p:nvPicPr>
        <p:blipFill>
          <a:blip r:embed="rId3"/>
          <a:stretch>
            <a:fillRect/>
          </a:stretch>
        </p:blipFill>
        <p:spPr>
          <a:xfrm>
            <a:off x="5691505" y="3347085"/>
            <a:ext cx="3356610" cy="3429000"/>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180001" y="864006"/>
            <a:ext cx="313880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2</a:t>
            </a:r>
            <a:r>
              <a:rPr lang="zh-CN" altLang="en-US" sz="3200"/>
              <a:t>、极端的气候</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0" name="文本框 9"/>
          <p:cNvSpPr txBox="1"/>
          <p:nvPr/>
        </p:nvSpPr>
        <p:spPr>
          <a:xfrm>
            <a:off x="193675" y="3348025"/>
            <a:ext cx="4830445" cy="565150"/>
          </a:xfrm>
          <a:prstGeom prst="rect">
            <a:avLst/>
          </a:prstGeom>
          <a:solidFill>
            <a:srgbClr val="41FB33"/>
          </a:solidFill>
          <a:ln>
            <a:solidFill>
              <a:schemeClr val="accent1"/>
            </a:solidFill>
          </a:ln>
          <a:effectLst>
            <a:outerShdw blurRad="38100" algn="ctr" rotWithShape="0">
              <a:prstClr val="black">
                <a:alpha val="40000"/>
              </a:prstClr>
            </a:outerShdw>
          </a:effectLst>
        </p:spPr>
        <p:txBody>
          <a:bodyPr wrap="none" rtlCol="0">
            <a:spAutoFit/>
          </a:bodyPr>
          <a:lstStyle/>
          <a:p>
            <a:pPr>
              <a:lnSpc>
                <a:spcPct val="110000"/>
              </a:lnSpc>
            </a:pPr>
            <a:r>
              <a:rPr lang="zh-CN" altLang="en-US" sz="2800" b="1">
                <a:solidFill>
                  <a:srgbClr val="FF0000"/>
                </a:solidFill>
              </a:rPr>
              <a:t>【思考】</a:t>
            </a:r>
            <a:r>
              <a:rPr lang="zh-CN" altLang="en-US" sz="2800" b="1"/>
              <a:t>南极为什么这么冷？</a:t>
            </a:r>
          </a:p>
        </p:txBody>
      </p:sp>
      <p:pic>
        <p:nvPicPr>
          <p:cNvPr id="98306" name="图片 98305" descr="寒极"/>
          <p:cNvPicPr>
            <a:picLocks noChangeAspect="1"/>
          </p:cNvPicPr>
          <p:nvPr/>
        </p:nvPicPr>
        <p:blipFill>
          <a:blip r:embed="rId4"/>
          <a:stretch>
            <a:fillRect/>
          </a:stretch>
        </p:blipFill>
        <p:spPr>
          <a:xfrm>
            <a:off x="5691505" y="3346450"/>
            <a:ext cx="3356610" cy="3429635"/>
          </a:xfrm>
          <a:prstGeom prst="rect">
            <a:avLst/>
          </a:prstGeom>
          <a:noFill/>
          <a:ln w="9525">
            <a:noFill/>
          </a:ln>
        </p:spPr>
      </p:pic>
      <p:sp>
        <p:nvSpPr>
          <p:cNvPr id="12" name="文本框 11"/>
          <p:cNvSpPr txBox="1"/>
          <p:nvPr/>
        </p:nvSpPr>
        <p:spPr>
          <a:xfrm>
            <a:off x="376758" y="4032029"/>
            <a:ext cx="4464685" cy="430887"/>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000" b="1">
                <a:solidFill>
                  <a:srgbClr val="0221DE"/>
                </a:solidFill>
                <a:latin typeface="Calibri" panose="020F0502020204030204" charset="0"/>
              </a:rPr>
              <a:t>① </a:t>
            </a:r>
            <a:r>
              <a:rPr lang="zh-CN" altLang="en-US" sz="2000" b="1">
                <a:solidFill>
                  <a:srgbClr val="0221DE"/>
                </a:solidFill>
              </a:rPr>
              <a:t>纬度：</a:t>
            </a:r>
            <a:r>
              <a:rPr lang="zh-CN" altLang="en-US" sz="2000" b="1">
                <a:solidFill>
                  <a:srgbClr val="FF0000"/>
                </a:solidFill>
              </a:rPr>
              <a:t>纬度高，太阳高度小</a:t>
            </a:r>
            <a:endParaRPr lang="zh-CN" altLang="en-US" sz="2000" b="1">
              <a:solidFill>
                <a:srgbClr val="0221DE"/>
              </a:solidFill>
            </a:endParaRPr>
          </a:p>
        </p:txBody>
      </p:sp>
      <p:sp>
        <p:nvSpPr>
          <p:cNvPr id="13" name="文本框 12"/>
          <p:cNvSpPr txBox="1"/>
          <p:nvPr/>
        </p:nvSpPr>
        <p:spPr>
          <a:xfrm>
            <a:off x="376758" y="4462916"/>
            <a:ext cx="4464685" cy="430887"/>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000" b="1">
                <a:solidFill>
                  <a:srgbClr val="0221DE"/>
                </a:solidFill>
                <a:latin typeface="Calibri" panose="020F0502020204030204" charset="0"/>
              </a:rPr>
              <a:t>② </a:t>
            </a:r>
            <a:r>
              <a:rPr lang="zh-CN" altLang="en-US" sz="2000" b="1">
                <a:solidFill>
                  <a:srgbClr val="0221DE"/>
                </a:solidFill>
              </a:rPr>
              <a:t>地形：</a:t>
            </a:r>
            <a:r>
              <a:rPr lang="zh-CN" altLang="en-US" sz="2000" b="1">
                <a:solidFill>
                  <a:srgbClr val="FF0000"/>
                </a:solidFill>
              </a:rPr>
              <a:t>海拔较高，加剧严寒</a:t>
            </a:r>
            <a:endParaRPr lang="zh-CN" altLang="en-US" sz="2000" b="1">
              <a:solidFill>
                <a:srgbClr val="0221DE"/>
              </a:solidFill>
            </a:endParaRPr>
          </a:p>
        </p:txBody>
      </p:sp>
      <p:sp>
        <p:nvSpPr>
          <p:cNvPr id="14" name="文本框 13"/>
          <p:cNvSpPr txBox="1"/>
          <p:nvPr/>
        </p:nvSpPr>
        <p:spPr>
          <a:xfrm>
            <a:off x="375920" y="4900598"/>
            <a:ext cx="5709194" cy="430887"/>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000" b="1">
                <a:solidFill>
                  <a:srgbClr val="0221DE"/>
                </a:solidFill>
                <a:latin typeface="Calibri" panose="020F0502020204030204" charset="0"/>
              </a:rPr>
              <a:t>③ </a:t>
            </a:r>
            <a:r>
              <a:rPr lang="zh-CN" altLang="en-US" sz="2000" b="1">
                <a:solidFill>
                  <a:srgbClr val="0221DE"/>
                </a:solidFill>
              </a:rPr>
              <a:t>下垫面：</a:t>
            </a:r>
            <a:r>
              <a:rPr lang="zh-CN" altLang="en-US" sz="2000" b="1">
                <a:solidFill>
                  <a:srgbClr val="FF0000"/>
                </a:solidFill>
              </a:rPr>
              <a:t>冰雪面，反射率高，获得太阳辐射少</a:t>
            </a:r>
            <a:endParaRPr lang="zh-CN" altLang="en-US" sz="2000" b="1">
              <a:solidFill>
                <a:srgbClr val="0221DE"/>
              </a:solidFill>
            </a:endParaRPr>
          </a:p>
        </p:txBody>
      </p:sp>
      <p:sp>
        <p:nvSpPr>
          <p:cNvPr id="15" name="文本框 14"/>
          <p:cNvSpPr txBox="1"/>
          <p:nvPr/>
        </p:nvSpPr>
        <p:spPr>
          <a:xfrm>
            <a:off x="376555" y="5376441"/>
            <a:ext cx="5708559" cy="430887"/>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000" b="1">
                <a:solidFill>
                  <a:srgbClr val="0221DE"/>
                </a:solidFill>
                <a:latin typeface="Calibri" panose="020F0502020204030204" charset="0"/>
              </a:rPr>
              <a:t>④ </a:t>
            </a:r>
            <a:r>
              <a:rPr lang="zh-CN" altLang="en-US" sz="2000" b="1">
                <a:solidFill>
                  <a:srgbClr val="0221DE"/>
                </a:solidFill>
              </a:rPr>
              <a:t>海陆：</a:t>
            </a:r>
            <a:r>
              <a:rPr lang="zh-CN" altLang="en-US" sz="2000" b="1">
                <a:solidFill>
                  <a:srgbClr val="FF0000"/>
                </a:solidFill>
              </a:rPr>
              <a:t>冬季陆地降温快，气压高，风力大</a:t>
            </a:r>
            <a:endParaRPr lang="zh-CN" altLang="en-US" sz="2000" b="1">
              <a:solidFill>
                <a:srgbClr val="0221DE"/>
              </a:solidFill>
            </a:endParaRPr>
          </a:p>
        </p:txBody>
      </p:sp>
      <p:sp>
        <p:nvSpPr>
          <p:cNvPr id="16" name="文本框 15"/>
          <p:cNvSpPr txBox="1"/>
          <p:nvPr/>
        </p:nvSpPr>
        <p:spPr>
          <a:xfrm>
            <a:off x="375920" y="5819576"/>
            <a:ext cx="5709194" cy="430887"/>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000" b="1" dirty="0">
                <a:solidFill>
                  <a:srgbClr val="0221DE"/>
                </a:solidFill>
                <a:latin typeface="Calibri" panose="020F0502020204030204" charset="0"/>
              </a:rPr>
              <a:t>⑤ </a:t>
            </a:r>
            <a:r>
              <a:rPr lang="zh-CN" altLang="en-US" sz="2000" b="1" dirty="0" smtClean="0">
                <a:solidFill>
                  <a:srgbClr val="0221DE"/>
                </a:solidFill>
                <a:latin typeface="Calibri" panose="020F0502020204030204" charset="0"/>
              </a:rPr>
              <a:t>大气环流</a:t>
            </a:r>
            <a:r>
              <a:rPr lang="zh-CN" altLang="en-US" sz="2000" b="1" dirty="0" smtClean="0">
                <a:solidFill>
                  <a:srgbClr val="0221DE"/>
                </a:solidFill>
              </a:rPr>
              <a:t>：</a:t>
            </a:r>
            <a:r>
              <a:rPr lang="zh-CN" altLang="en-US" sz="2000" b="1" dirty="0">
                <a:solidFill>
                  <a:srgbClr val="FF0000"/>
                </a:solidFill>
              </a:rPr>
              <a:t>西风环流阻碍南极与低纬热量交换</a:t>
            </a:r>
            <a:endParaRPr lang="zh-CN" altLang="en-US" sz="2000" b="1" dirty="0">
              <a:solidFill>
                <a:srgbClr val="0221DE"/>
              </a:solidFill>
            </a:endParaRPr>
          </a:p>
        </p:txBody>
      </p:sp>
      <p:pic>
        <p:nvPicPr>
          <p:cNvPr id="17" name="图片 16" descr="724eb0392e97439dac78725d47c2bcbf"/>
          <p:cNvPicPr>
            <a:picLocks noChangeAspect="1"/>
          </p:cNvPicPr>
          <p:nvPr/>
        </p:nvPicPr>
        <p:blipFill>
          <a:blip r:embed="rId5"/>
          <a:stretch>
            <a:fillRect/>
          </a:stretch>
        </p:blipFill>
        <p:spPr>
          <a:xfrm>
            <a:off x="6232378" y="3913175"/>
            <a:ext cx="2815737" cy="2822484"/>
          </a:xfrm>
          <a:prstGeom prst="rect">
            <a:avLst/>
          </a:prstGeom>
        </p:spPr>
      </p:pic>
      <p:sp>
        <p:nvSpPr>
          <p:cNvPr id="4" name="文本框 3"/>
          <p:cNvSpPr txBox="1"/>
          <p:nvPr/>
        </p:nvSpPr>
        <p:spPr>
          <a:xfrm>
            <a:off x="375920" y="6295419"/>
            <a:ext cx="4648200" cy="40895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defPPr>
              <a:defRPr lang="zh-CN"/>
            </a:defPPr>
            <a:lvl1pPr>
              <a:lnSpc>
                <a:spcPct val="110000"/>
              </a:lnSpc>
              <a:defRPr sz="2000" b="1">
                <a:solidFill>
                  <a:srgbClr val="0221DE"/>
                </a:solidFill>
                <a:latin typeface="Calibri" panose="020F0502020204030204" charset="0"/>
              </a:defRPr>
            </a:lvl1pPr>
          </a:lstStyle>
          <a:p>
            <a:r>
              <a:rPr lang="zh-CN" altLang="en-US" dirty="0"/>
              <a:t>⑥洋流：</a:t>
            </a:r>
            <a:r>
              <a:rPr lang="zh-CN" altLang="en-US" dirty="0">
                <a:solidFill>
                  <a:srgbClr val="FF0000"/>
                </a:solidFill>
              </a:rPr>
              <a:t>西风漂流降温减湿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830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3" grpId="0" bldLvl="0" animBg="1"/>
      <p:bldP spid="14" grpId="0" bldLvl="0" animBg="1"/>
      <p:bldP spid="15" grpId="0" bldLvl="0" animBg="1"/>
      <p:bldP spid="16" grpId="0" bldLvl="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南极苔藓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24000"/>
            <a:ext cx="3190875"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21859" name="Picture 3" descr="南极地衣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2413"/>
            <a:ext cx="5267325" cy="3546475"/>
          </a:xfrm>
          <a:prstGeom prst="rect">
            <a:avLst/>
          </a:prstGeom>
          <a:noFill/>
          <a:extLst>
            <a:ext uri="{909E8E84-426E-40DD-AFC4-6F175D3DCCD1}">
              <a14:hiddenFill xmlns:a14="http://schemas.microsoft.com/office/drawing/2010/main">
                <a:solidFill>
                  <a:srgbClr val="FFFFFF"/>
                </a:solidFill>
              </a14:hiddenFill>
            </a:ext>
          </a:extLst>
        </p:spPr>
      </p:pic>
      <p:sp>
        <p:nvSpPr>
          <p:cNvPr id="121860" name="Rectangle 4"/>
          <p:cNvSpPr>
            <a:spLocks noChangeArrowheads="1"/>
          </p:cNvSpPr>
          <p:nvPr/>
        </p:nvSpPr>
        <p:spPr bwMode="auto">
          <a:xfrm>
            <a:off x="1295400" y="457200"/>
            <a:ext cx="655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3600" b="1">
                <a:solidFill>
                  <a:schemeClr val="accent2"/>
                </a:solidFill>
                <a:latin typeface="华文新魏" panose="02010800040101010101" pitchFamily="2" charset="-122"/>
                <a:ea typeface="华文新魏" panose="02010800040101010101" pitchFamily="2" charset="-122"/>
              </a:rPr>
              <a:t>南极的暖季</a:t>
            </a:r>
            <a:r>
              <a:rPr lang="en-US" altLang="zh-CN" sz="3600" b="1" dirty="0">
                <a:solidFill>
                  <a:schemeClr val="accent2"/>
                </a:solidFill>
                <a:latin typeface="华文新魏" panose="02010800040101010101" pitchFamily="2" charset="-122"/>
                <a:ea typeface="华文新魏" panose="02010800040101010101" pitchFamily="2" charset="-122"/>
              </a:rPr>
              <a:t>(11</a:t>
            </a:r>
            <a:r>
              <a:rPr lang="zh-CN" altLang="en-US" sz="3600" b="1">
                <a:solidFill>
                  <a:schemeClr val="accent2"/>
                </a:solidFill>
                <a:latin typeface="华文新魏" panose="02010800040101010101" pitchFamily="2" charset="-122"/>
                <a:ea typeface="华文新魏" panose="02010800040101010101" pitchFamily="2" charset="-122"/>
              </a:rPr>
              <a:t>月到次年</a:t>
            </a:r>
            <a:r>
              <a:rPr lang="en-US" altLang="zh-CN" sz="3600" b="1" dirty="0">
                <a:solidFill>
                  <a:schemeClr val="accent2"/>
                </a:solidFill>
                <a:latin typeface="华文新魏" panose="02010800040101010101" pitchFamily="2" charset="-122"/>
                <a:ea typeface="华文新魏" panose="02010800040101010101" pitchFamily="2" charset="-122"/>
              </a:rPr>
              <a:t>3</a:t>
            </a:r>
            <a:r>
              <a:rPr lang="zh-CN" altLang="en-US" sz="3600" b="1">
                <a:solidFill>
                  <a:schemeClr val="accent2"/>
                </a:solidFill>
                <a:latin typeface="华文新魏" panose="02010800040101010101" pitchFamily="2" charset="-122"/>
                <a:ea typeface="华文新魏" panose="02010800040101010101" pitchFamily="2" charset="-122"/>
              </a:rPr>
              <a:t>月</a:t>
            </a:r>
            <a:r>
              <a:rPr lang="en-US" altLang="zh-CN" sz="3600" b="1" dirty="0">
                <a:solidFill>
                  <a:schemeClr val="accent2"/>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69222457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3675" y="1044008"/>
            <a:ext cx="8855075" cy="218884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dirty="0"/>
              <a:t>                                        </a:t>
            </a:r>
            <a:r>
              <a:rPr lang="zh-CN" altLang="en-US" sz="2400">
                <a:latin typeface="楷体" panose="02010609060101010101" charset="-122"/>
                <a:ea typeface="楷体" panose="02010609060101010101" charset="-122"/>
                <a:cs typeface="楷体" panose="02010609060101010101" charset="-122"/>
              </a:rPr>
              <a:t>南极的</a:t>
            </a:r>
            <a:r>
              <a:rPr lang="zh-CN" altLang="en-US" sz="2400" b="1">
                <a:solidFill>
                  <a:srgbClr val="FF0000"/>
                </a:solidFill>
                <a:latin typeface="楷体" panose="02010609060101010101" charset="-122"/>
                <a:ea typeface="楷体" panose="02010609060101010101" charset="-122"/>
                <a:cs typeface="楷体" panose="02010609060101010101" charset="-122"/>
              </a:rPr>
              <a:t>气候特点为：酷寒、干燥、烈风。</a:t>
            </a:r>
            <a:endParaRPr lang="zh-CN" altLang="en-US" sz="2400">
              <a:latin typeface="楷体" panose="02010609060101010101" charset="-122"/>
              <a:ea typeface="楷体" panose="02010609060101010101" charset="-122"/>
              <a:cs typeface="楷体" panose="02010609060101010101" charset="-122"/>
              <a:sym typeface="+mn-ea"/>
            </a:endParaRPr>
          </a:p>
          <a:p>
            <a:pPr>
              <a:lnSpc>
                <a:spcPct val="110000"/>
              </a:lnSpc>
            </a:pPr>
            <a:r>
              <a:rPr lang="zh-CN" altLang="en-US" sz="2400">
                <a:latin typeface="楷体" panose="02010609060101010101" charset="-122"/>
                <a:ea typeface="楷体" panose="02010609060101010101" charset="-122"/>
                <a:cs typeface="楷体" panose="02010609060101010101" charset="-122"/>
                <a:sym typeface="+mn-ea"/>
              </a:rPr>
              <a:t>  </a:t>
            </a:r>
            <a:r>
              <a:rPr lang="zh-CN" altLang="en-US" sz="2400" b="1">
                <a:latin typeface="楷体" panose="02010609060101010101" charset="-122"/>
                <a:ea typeface="楷体" panose="02010609060101010101" charset="-122"/>
                <a:cs typeface="楷体" panose="02010609060101010101" charset="-122"/>
              </a:rPr>
              <a:t>年平均温</a:t>
            </a:r>
            <a:r>
              <a:rPr lang="zh-CN" altLang="en-US" sz="2400">
                <a:latin typeface="楷体" panose="02010609060101010101" charset="-122"/>
                <a:ea typeface="楷体" panose="02010609060101010101" charset="-122"/>
                <a:cs typeface="楷体" panose="02010609060101010101" charset="-122"/>
              </a:rPr>
              <a:t>为-52℃，极端最低温曾达-89.2℃。</a:t>
            </a:r>
          </a:p>
          <a:p>
            <a:pPr>
              <a:lnSpc>
                <a:spcPct val="110000"/>
              </a:lnSpc>
            </a:pPr>
            <a:r>
              <a:rPr lang="zh-CN" altLang="en-US" sz="2400">
                <a:latin typeface="楷体" panose="02010609060101010101" charset="-122"/>
                <a:ea typeface="楷体" panose="02010609060101010101" charset="-122"/>
                <a:cs typeface="楷体" panose="02010609060101010101" charset="-122"/>
              </a:rPr>
              <a:t>  </a:t>
            </a:r>
            <a:r>
              <a:rPr lang="zh-CN" sz="2400" b="1">
                <a:latin typeface="楷体" panose="02010609060101010101" charset="-122"/>
                <a:ea typeface="楷体" panose="02010609060101010101" charset="-122"/>
                <a:cs typeface="楷体" panose="02010609060101010101" charset="-122"/>
                <a:sym typeface="+mn-ea"/>
              </a:rPr>
              <a:t>年平均降水量</a:t>
            </a:r>
            <a:r>
              <a:rPr lang="zh-CN" sz="2400">
                <a:latin typeface="楷体" panose="02010609060101010101" charset="-122"/>
                <a:ea typeface="楷体" panose="02010609060101010101" charset="-122"/>
                <a:cs typeface="楷体" panose="02010609060101010101" charset="-122"/>
                <a:sym typeface="+mn-ea"/>
              </a:rPr>
              <a:t>为</a:t>
            </a:r>
            <a:r>
              <a:rPr lang="en-US" altLang="zh-CN" sz="2400" dirty="0">
                <a:latin typeface="楷体" panose="02010609060101010101" charset="-122"/>
                <a:ea typeface="楷体" panose="02010609060101010101" charset="-122"/>
                <a:cs typeface="楷体" panose="02010609060101010101" charset="-122"/>
                <a:sym typeface="+mn-ea"/>
              </a:rPr>
              <a:t>55mm</a:t>
            </a:r>
            <a:r>
              <a:rPr lang="zh-CN" altLang="en-US" sz="2400">
                <a:latin typeface="楷体" panose="02010609060101010101" charset="-122"/>
                <a:ea typeface="楷体" panose="02010609060101010101" charset="-122"/>
                <a:cs typeface="楷体" panose="02010609060101010101" charset="-122"/>
                <a:sym typeface="+mn-ea"/>
              </a:rPr>
              <a:t>。空气非常干燥，有“白色荒漠”之称。</a:t>
            </a:r>
            <a:endParaRPr lang="zh-CN" altLang="en-US" sz="2400">
              <a:latin typeface="楷体" panose="02010609060101010101" charset="-122"/>
              <a:ea typeface="楷体" panose="02010609060101010101" charset="-122"/>
              <a:cs typeface="楷体" panose="02010609060101010101" charset="-122"/>
            </a:endParaRPr>
          </a:p>
          <a:p>
            <a:pPr>
              <a:lnSpc>
                <a:spcPct val="110000"/>
              </a:lnSpc>
            </a:pPr>
            <a:r>
              <a:rPr lang="zh-CN" altLang="en-US" sz="2400">
                <a:latin typeface="楷体" panose="02010609060101010101" charset="-122"/>
                <a:ea typeface="楷体" panose="02010609060101010101" charset="-122"/>
                <a:cs typeface="楷体" panose="02010609060101010101" charset="-122"/>
              </a:rPr>
              <a:t>  </a:t>
            </a:r>
            <a:r>
              <a:rPr lang="zh-CN" altLang="en-US" sz="2400" b="1">
                <a:latin typeface="楷体" panose="02010609060101010101" charset="-122"/>
                <a:ea typeface="楷体" panose="02010609060101010101" charset="-122"/>
                <a:cs typeface="楷体" panose="02010609060101010101" charset="-122"/>
              </a:rPr>
              <a:t>年平均风速</a:t>
            </a:r>
            <a:r>
              <a:rPr lang="zh-CN" altLang="en-US" sz="2400">
                <a:latin typeface="楷体" panose="02010609060101010101" charset="-122"/>
                <a:ea typeface="楷体" panose="02010609060101010101" charset="-122"/>
                <a:cs typeface="楷体" panose="02010609060101010101" charset="-122"/>
              </a:rPr>
              <a:t>17</a:t>
            </a:r>
            <a:r>
              <a:rPr lang="en-US" altLang="zh-CN" sz="20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18m</a:t>
            </a:r>
            <a:r>
              <a:rPr lang="zh-CN" altLang="en-US" sz="240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，最大风速可达</a:t>
            </a:r>
            <a:r>
              <a:rPr lang="en-US" altLang="zh-CN" sz="2400" dirty="0">
                <a:latin typeface="楷体" panose="02010609060101010101" charset="-122"/>
                <a:ea typeface="楷体" panose="02010609060101010101" charset="-122"/>
                <a:cs typeface="楷体" panose="02010609060101010101" charset="-122"/>
              </a:rPr>
              <a:t>100m</a:t>
            </a:r>
            <a:r>
              <a:rPr lang="zh-CN" altLang="en-US" sz="240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以上，是世界上风力最强和最多风的地区。</a:t>
            </a:r>
          </a:p>
        </p:txBody>
      </p:sp>
      <p:pic>
        <p:nvPicPr>
          <p:cNvPr id="7" name="图片 6" descr="图片1_副本"/>
          <p:cNvPicPr>
            <a:picLocks noChangeAspect="1"/>
          </p:cNvPicPr>
          <p:nvPr/>
        </p:nvPicPr>
        <p:blipFill>
          <a:blip r:embed="rId3"/>
          <a:stretch>
            <a:fillRect/>
          </a:stretch>
        </p:blipFill>
        <p:spPr>
          <a:xfrm>
            <a:off x="5691505" y="3347085"/>
            <a:ext cx="3356610" cy="3429000"/>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180001" y="864006"/>
            <a:ext cx="313880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2</a:t>
            </a:r>
            <a:r>
              <a:rPr lang="zh-CN" altLang="en-US" sz="3200"/>
              <a:t>、极端的气候</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0" name="文本框 9"/>
          <p:cNvSpPr txBox="1"/>
          <p:nvPr/>
        </p:nvSpPr>
        <p:spPr>
          <a:xfrm>
            <a:off x="193675" y="3600026"/>
            <a:ext cx="4830445" cy="565150"/>
          </a:xfrm>
          <a:prstGeom prst="rect">
            <a:avLst/>
          </a:prstGeom>
          <a:solidFill>
            <a:srgbClr val="41FB33"/>
          </a:solidFill>
          <a:ln>
            <a:solidFill>
              <a:schemeClr val="accent1"/>
            </a:solidFill>
          </a:ln>
          <a:effectLst>
            <a:outerShdw blurRad="38100" algn="ctr" rotWithShape="0">
              <a:prstClr val="black">
                <a:alpha val="40000"/>
              </a:prstClr>
            </a:outerShdw>
          </a:effectLst>
        </p:spPr>
        <p:txBody>
          <a:bodyPr wrap="none" rtlCol="0">
            <a:spAutoFit/>
          </a:bodyPr>
          <a:lstStyle/>
          <a:p>
            <a:pPr>
              <a:lnSpc>
                <a:spcPct val="110000"/>
              </a:lnSpc>
            </a:pPr>
            <a:r>
              <a:rPr lang="zh-CN" altLang="en-US" sz="2800" b="1">
                <a:solidFill>
                  <a:srgbClr val="FF0000"/>
                </a:solidFill>
              </a:rPr>
              <a:t>【思考】</a:t>
            </a:r>
            <a:r>
              <a:rPr lang="zh-CN" altLang="en-US" sz="2800" b="1"/>
              <a:t>南极为什么这么干？</a:t>
            </a:r>
          </a:p>
        </p:txBody>
      </p:sp>
      <p:pic>
        <p:nvPicPr>
          <p:cNvPr id="31746" name="图片 31745" descr="旱极"/>
          <p:cNvPicPr>
            <a:picLocks noChangeAspect="1"/>
          </p:cNvPicPr>
          <p:nvPr/>
        </p:nvPicPr>
        <p:blipFill>
          <a:blip r:embed="rId4"/>
          <a:stretch>
            <a:fillRect/>
          </a:stretch>
        </p:blipFill>
        <p:spPr>
          <a:xfrm>
            <a:off x="5691505" y="3347720"/>
            <a:ext cx="3356610" cy="3427730"/>
          </a:xfrm>
          <a:prstGeom prst="rect">
            <a:avLst/>
          </a:prstGeom>
          <a:noFill/>
          <a:ln w="9525">
            <a:noFill/>
          </a:ln>
        </p:spPr>
      </p:pic>
      <p:sp>
        <p:nvSpPr>
          <p:cNvPr id="4" name="文本框 3"/>
          <p:cNvSpPr txBox="1"/>
          <p:nvPr/>
        </p:nvSpPr>
        <p:spPr>
          <a:xfrm>
            <a:off x="347980" y="5436040"/>
            <a:ext cx="5175885" cy="902970"/>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a:solidFill>
                  <a:srgbClr val="0221DE"/>
                </a:solidFill>
                <a:latin typeface="Calibri" panose="020F0502020204030204" charset="0"/>
              </a:rPr>
              <a:t>② </a:t>
            </a:r>
            <a:r>
              <a:rPr lang="zh-CN" altLang="en-US" sz="2400" b="1">
                <a:solidFill>
                  <a:srgbClr val="0221DE"/>
                </a:solidFill>
              </a:rPr>
              <a:t>下沉气流：</a:t>
            </a:r>
            <a:r>
              <a:rPr lang="zh-CN" altLang="en-US" sz="2400" b="1">
                <a:solidFill>
                  <a:srgbClr val="FF0000"/>
                </a:solidFill>
              </a:rPr>
              <a:t>南极大陆常年受极地高压控制，下沉气流，降水稀少。</a:t>
            </a:r>
            <a:endParaRPr lang="zh-CN" altLang="en-US" sz="2400" b="1">
              <a:solidFill>
                <a:srgbClr val="0221DE"/>
              </a:solidFill>
            </a:endParaRPr>
          </a:p>
        </p:txBody>
      </p:sp>
      <p:sp>
        <p:nvSpPr>
          <p:cNvPr id="5" name="文本框 4"/>
          <p:cNvSpPr txBox="1"/>
          <p:nvPr/>
        </p:nvSpPr>
        <p:spPr>
          <a:xfrm>
            <a:off x="347980" y="4410541"/>
            <a:ext cx="5175885" cy="902970"/>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a:solidFill>
                  <a:srgbClr val="0221DE"/>
                </a:solidFill>
                <a:latin typeface="Calibri" panose="020F0502020204030204" charset="0"/>
              </a:rPr>
              <a:t>① </a:t>
            </a:r>
            <a:r>
              <a:rPr lang="zh-CN" altLang="en-US" sz="2400" b="1">
                <a:solidFill>
                  <a:srgbClr val="0221DE"/>
                </a:solidFill>
              </a:rPr>
              <a:t>水汽：</a:t>
            </a:r>
            <a:r>
              <a:rPr lang="zh-CN" altLang="en-US" sz="2400" b="1">
                <a:solidFill>
                  <a:srgbClr val="FF0000"/>
                </a:solidFill>
              </a:rPr>
              <a:t>酷寒，降水以固体存在。气温低，蒸发弱，空气干燥。  </a:t>
            </a:r>
            <a:endParaRPr lang="zh-CN" altLang="en-US" sz="2400" b="1">
              <a:solidFill>
                <a:srgbClr val="0221D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17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bldLvl="0" animBg="1"/>
      <p:bldP spid="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593725" y="320675"/>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b="1">
                <a:solidFill>
                  <a:srgbClr val="FF0000"/>
                </a:solidFill>
                <a:latin typeface="Times New Roman" panose="02020603050405020304" pitchFamily="18" charset="0"/>
              </a:rPr>
              <a:t>思考题：</a:t>
            </a:r>
          </a:p>
        </p:txBody>
      </p:sp>
      <p:sp>
        <p:nvSpPr>
          <p:cNvPr id="169987" name="Text Box 3"/>
          <p:cNvSpPr txBox="1">
            <a:spLocks noChangeArrowheads="1"/>
          </p:cNvSpPr>
          <p:nvPr/>
        </p:nvSpPr>
        <p:spPr bwMode="auto">
          <a:xfrm>
            <a:off x="1149350" y="1143000"/>
            <a:ext cx="7308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a:latin typeface="Times New Roman" panose="02020603050405020304" pitchFamily="18" charset="0"/>
                <a:ea typeface="楷体_GB2312" pitchFamily="49" charset="-122"/>
              </a:rPr>
              <a:t>南极洲降水少，为什么会形成巨厚的冰层？</a:t>
            </a:r>
          </a:p>
        </p:txBody>
      </p:sp>
      <p:sp>
        <p:nvSpPr>
          <p:cNvPr id="169988" name="Text Box 4"/>
          <p:cNvSpPr txBox="1">
            <a:spLocks noChangeArrowheads="1"/>
          </p:cNvSpPr>
          <p:nvPr/>
        </p:nvSpPr>
        <p:spPr bwMode="auto">
          <a:xfrm>
            <a:off x="609600" y="2570163"/>
            <a:ext cx="493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0000"/>
                </a:solidFill>
                <a:latin typeface="黑体" panose="02010609060101010101" pitchFamily="49" charset="-122"/>
                <a:ea typeface="黑体" panose="02010609060101010101" pitchFamily="49" charset="-122"/>
              </a:rPr>
              <a:t>（</a:t>
            </a:r>
            <a:r>
              <a:rPr kumimoji="1" lang="en-US" altLang="zh-CN" sz="2400" b="1" dirty="0">
                <a:solidFill>
                  <a:srgbClr val="FF0000"/>
                </a:solidFill>
                <a:latin typeface="黑体" panose="02010609060101010101" pitchFamily="49" charset="-122"/>
                <a:ea typeface="黑体" panose="02010609060101010101" pitchFamily="49" charset="-122"/>
              </a:rPr>
              <a:t>1</a:t>
            </a:r>
            <a:r>
              <a:rPr kumimoji="1" lang="zh-CN" altLang="en-US" sz="2400" b="1">
                <a:solidFill>
                  <a:srgbClr val="FF0000"/>
                </a:solidFill>
                <a:latin typeface="黑体" panose="02010609060101010101" pitchFamily="49" charset="-122"/>
                <a:ea typeface="黑体" panose="02010609060101010101" pitchFamily="49" charset="-122"/>
              </a:rPr>
              <a:t>）南极洲的纬度高，气候寒冷；</a:t>
            </a:r>
          </a:p>
        </p:txBody>
      </p:sp>
      <p:sp>
        <p:nvSpPr>
          <p:cNvPr id="169989" name="Text Box 5"/>
          <p:cNvSpPr txBox="1">
            <a:spLocks noChangeArrowheads="1"/>
          </p:cNvSpPr>
          <p:nvPr/>
        </p:nvSpPr>
        <p:spPr bwMode="auto">
          <a:xfrm>
            <a:off x="609600" y="3179763"/>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0000"/>
                </a:solidFill>
                <a:latin typeface="黑体" panose="02010609060101010101" pitchFamily="49" charset="-122"/>
                <a:ea typeface="黑体" panose="02010609060101010101" pitchFamily="49" charset="-122"/>
              </a:rPr>
              <a:t>（</a:t>
            </a:r>
            <a:r>
              <a:rPr kumimoji="1" lang="en-US" altLang="zh-CN" sz="2400" b="1" dirty="0">
                <a:solidFill>
                  <a:srgbClr val="FF0000"/>
                </a:solidFill>
                <a:latin typeface="黑体" panose="02010609060101010101" pitchFamily="49" charset="-122"/>
                <a:ea typeface="黑体" panose="02010609060101010101" pitchFamily="49" charset="-122"/>
              </a:rPr>
              <a:t>2</a:t>
            </a:r>
            <a:r>
              <a:rPr kumimoji="1" lang="zh-CN" altLang="en-US" sz="2400" b="1">
                <a:solidFill>
                  <a:srgbClr val="FF0000"/>
                </a:solidFill>
                <a:latin typeface="黑体" panose="02010609060101010101" pitchFamily="49" charset="-122"/>
                <a:ea typeface="黑体" panose="02010609060101010101" pitchFamily="49" charset="-122"/>
              </a:rPr>
              <a:t>）地势高、强化了气候的寒冷程度；</a:t>
            </a:r>
          </a:p>
        </p:txBody>
      </p:sp>
      <p:sp>
        <p:nvSpPr>
          <p:cNvPr id="169990" name="Text Box 6"/>
          <p:cNvSpPr txBox="1">
            <a:spLocks noChangeArrowheads="1"/>
          </p:cNvSpPr>
          <p:nvPr/>
        </p:nvSpPr>
        <p:spPr bwMode="auto">
          <a:xfrm>
            <a:off x="609600" y="3789363"/>
            <a:ext cx="8464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0000"/>
                </a:solidFill>
                <a:latin typeface="黑体" panose="02010609060101010101" pitchFamily="49" charset="-122"/>
                <a:ea typeface="黑体" panose="02010609060101010101" pitchFamily="49" charset="-122"/>
              </a:rPr>
              <a:t>（</a:t>
            </a:r>
            <a:r>
              <a:rPr kumimoji="1" lang="en-US" altLang="zh-CN" sz="2400" b="1" dirty="0">
                <a:solidFill>
                  <a:srgbClr val="FF0000"/>
                </a:solidFill>
                <a:latin typeface="黑体" panose="02010609060101010101" pitchFamily="49" charset="-122"/>
                <a:ea typeface="黑体" panose="02010609060101010101" pitchFamily="49" charset="-122"/>
              </a:rPr>
              <a:t>3</a:t>
            </a:r>
            <a:r>
              <a:rPr kumimoji="1" lang="zh-CN" altLang="en-US" sz="2400" b="1">
                <a:solidFill>
                  <a:srgbClr val="FF0000"/>
                </a:solidFill>
                <a:latin typeface="黑体" panose="02010609060101010101" pitchFamily="49" charset="-122"/>
                <a:ea typeface="黑体" panose="02010609060101010101" pitchFamily="49" charset="-122"/>
              </a:rPr>
              <a:t>）南极洲气候虽然干燥，但是由于气温低，蒸发量少，</a:t>
            </a:r>
          </a:p>
          <a:p>
            <a:r>
              <a:rPr kumimoji="1" lang="zh-CN" altLang="en-US" sz="2400" b="1">
                <a:solidFill>
                  <a:srgbClr val="FF0000"/>
                </a:solidFill>
                <a:latin typeface="黑体" panose="02010609060101010101" pitchFamily="49" charset="-122"/>
                <a:ea typeface="黑体" panose="02010609060101010101" pitchFamily="49" charset="-122"/>
              </a:rPr>
              <a:t>      长期积累，形成了厚达</a:t>
            </a:r>
            <a:r>
              <a:rPr kumimoji="1" lang="en-US" altLang="zh-CN" sz="2400" b="1" dirty="0">
                <a:solidFill>
                  <a:srgbClr val="FF0000"/>
                </a:solidFill>
                <a:latin typeface="黑体" panose="02010609060101010101" pitchFamily="49" charset="-122"/>
                <a:ea typeface="黑体" panose="02010609060101010101" pitchFamily="49" charset="-122"/>
              </a:rPr>
              <a:t>2000</a:t>
            </a:r>
            <a:r>
              <a:rPr kumimoji="1" lang="zh-CN" altLang="en-US" sz="2400" b="1">
                <a:solidFill>
                  <a:srgbClr val="FF0000"/>
                </a:solidFill>
                <a:latin typeface="黑体" panose="02010609060101010101" pitchFamily="49" charset="-122"/>
                <a:ea typeface="黑体" panose="02010609060101010101" pitchFamily="49" charset="-122"/>
              </a:rPr>
              <a:t>多米的冰层，成为地球上最</a:t>
            </a:r>
          </a:p>
          <a:p>
            <a:r>
              <a:rPr kumimoji="1" lang="zh-CN" altLang="en-US" sz="2400" b="1">
                <a:solidFill>
                  <a:srgbClr val="FF0000"/>
                </a:solidFill>
                <a:latin typeface="黑体" panose="02010609060101010101" pitchFamily="49" charset="-122"/>
                <a:ea typeface="黑体" panose="02010609060101010101" pitchFamily="49" charset="-122"/>
              </a:rPr>
              <a:t>      大的淡水资源宝库。</a:t>
            </a:r>
          </a:p>
        </p:txBody>
      </p:sp>
      <p:sp>
        <p:nvSpPr>
          <p:cNvPr id="169991" name="Text Box 7"/>
          <p:cNvSpPr txBox="1">
            <a:spLocks noChangeArrowheads="1"/>
          </p:cNvSpPr>
          <p:nvPr/>
        </p:nvSpPr>
        <p:spPr bwMode="auto">
          <a:xfrm>
            <a:off x="1019175" y="1793875"/>
            <a:ext cx="743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solidFill>
                  <a:schemeClr val="accent2"/>
                </a:solidFill>
                <a:latin typeface="Times New Roman" panose="02020603050405020304" pitchFamily="18" charset="0"/>
              </a:rPr>
              <a:t>（南极洲平均海拔</a:t>
            </a:r>
            <a:r>
              <a:rPr kumimoji="1" lang="en-US" altLang="zh-CN" sz="2400" b="1" dirty="0">
                <a:solidFill>
                  <a:schemeClr val="accent2"/>
                </a:solidFill>
                <a:latin typeface="Times New Roman" panose="02020603050405020304" pitchFamily="18" charset="0"/>
              </a:rPr>
              <a:t>2350</a:t>
            </a:r>
            <a:r>
              <a:rPr kumimoji="1" lang="zh-CN" altLang="en-US" sz="2400" b="1" dirty="0">
                <a:solidFill>
                  <a:schemeClr val="accent2"/>
                </a:solidFill>
                <a:latin typeface="Times New Roman" panose="02020603050405020304" pitchFamily="18" charset="0"/>
              </a:rPr>
              <a:t>米，冰层平均厚度</a:t>
            </a:r>
            <a:r>
              <a:rPr kumimoji="1" lang="en-US" altLang="zh-CN" sz="2400" b="1" dirty="0">
                <a:solidFill>
                  <a:schemeClr val="accent2"/>
                </a:solidFill>
                <a:latin typeface="Times New Roman" panose="02020603050405020304" pitchFamily="18" charset="0"/>
              </a:rPr>
              <a:t>2000</a:t>
            </a:r>
            <a:r>
              <a:rPr kumimoji="1" lang="zh-CN" altLang="en-US" sz="2400" b="1" dirty="0">
                <a:solidFill>
                  <a:schemeClr val="accent2"/>
                </a:solidFill>
                <a:latin typeface="Times New Roman" panose="02020603050405020304" pitchFamily="18" charset="0"/>
              </a:rPr>
              <a:t>多米）</a:t>
            </a:r>
          </a:p>
        </p:txBody>
      </p:sp>
    </p:spTree>
    <p:extLst>
      <p:ext uri="{BB962C8B-B14F-4D97-AF65-F5344CB8AC3E}">
        <p14:creationId xmlns:p14="http://schemas.microsoft.com/office/powerpoint/2010/main" val="2635168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9988"/>
                                        </p:tgtEl>
                                        <p:attrNameLst>
                                          <p:attrName>style.visibility</p:attrName>
                                        </p:attrNameLst>
                                      </p:cBhvr>
                                      <p:to>
                                        <p:strVal val="visible"/>
                                      </p:to>
                                    </p:set>
                                    <p:animEffect transition="in" filter="blinds(horizontal)">
                                      <p:cBhvr>
                                        <p:cTn id="7" dur="500"/>
                                        <p:tgtEl>
                                          <p:spTgt spid="16998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9989"/>
                                        </p:tgtEl>
                                        <p:attrNameLst>
                                          <p:attrName>style.visibility</p:attrName>
                                        </p:attrNameLst>
                                      </p:cBhvr>
                                      <p:to>
                                        <p:strVal val="visible"/>
                                      </p:to>
                                    </p:set>
                                    <p:animEffect transition="in" filter="blinds(horizontal)">
                                      <p:cBhvr>
                                        <p:cTn id="10" dur="500"/>
                                        <p:tgtEl>
                                          <p:spTgt spid="16998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9990"/>
                                        </p:tgtEl>
                                        <p:attrNameLst>
                                          <p:attrName>style.visibility</p:attrName>
                                        </p:attrNameLst>
                                      </p:cBhvr>
                                      <p:to>
                                        <p:strVal val="visible"/>
                                      </p:to>
                                    </p:set>
                                    <p:animEffect transition="in" filter="blinds(horizontal)">
                                      <p:cBhvr>
                                        <p:cTn id="13" dur="500"/>
                                        <p:tgtEl>
                                          <p:spTgt spid="169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8" grpId="0"/>
      <p:bldP spid="169989" grpId="0"/>
      <p:bldP spid="16999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4728_副本"/>
          <p:cNvPicPr>
            <a:picLocks noChangeAspect="1"/>
          </p:cNvPicPr>
          <p:nvPr/>
        </p:nvPicPr>
        <p:blipFill>
          <a:blip r:embed="rId3"/>
          <a:stretch>
            <a:fillRect/>
          </a:stretch>
        </p:blipFill>
        <p:spPr>
          <a:xfrm>
            <a:off x="5691505" y="3347085"/>
            <a:ext cx="3357245" cy="3427730"/>
          </a:xfrm>
          <a:prstGeom prst="rect">
            <a:avLst/>
          </a:prstGeom>
          <a:ln>
            <a:noFill/>
          </a:ln>
          <a:effectLst>
            <a:outerShdw blurRad="12700" algn="ctr" rotWithShape="0">
              <a:prstClr val="black">
                <a:alpha val="40000"/>
              </a:prstClr>
            </a:outerShdw>
          </a:effectLst>
        </p:spPr>
      </p:pic>
      <p:sp>
        <p:nvSpPr>
          <p:cNvPr id="3" name="文本框 2"/>
          <p:cNvSpPr txBox="1"/>
          <p:nvPr/>
        </p:nvSpPr>
        <p:spPr>
          <a:xfrm>
            <a:off x="193675" y="1044008"/>
            <a:ext cx="8855075" cy="218884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dirty="0"/>
              <a:t>                                        </a:t>
            </a:r>
            <a:r>
              <a:rPr lang="zh-CN" altLang="en-US" sz="2400">
                <a:latin typeface="楷体" panose="02010609060101010101" charset="-122"/>
                <a:ea typeface="楷体" panose="02010609060101010101" charset="-122"/>
                <a:cs typeface="楷体" panose="02010609060101010101" charset="-122"/>
              </a:rPr>
              <a:t>南极的</a:t>
            </a:r>
            <a:r>
              <a:rPr lang="zh-CN" altLang="en-US" sz="2400" b="1">
                <a:solidFill>
                  <a:srgbClr val="FF0000"/>
                </a:solidFill>
                <a:latin typeface="楷体" panose="02010609060101010101" charset="-122"/>
                <a:ea typeface="楷体" panose="02010609060101010101" charset="-122"/>
                <a:cs typeface="楷体" panose="02010609060101010101" charset="-122"/>
              </a:rPr>
              <a:t>气候特点为：酷寒、干燥、烈风。</a:t>
            </a:r>
            <a:endParaRPr lang="zh-CN" altLang="en-US" sz="2400">
              <a:latin typeface="楷体" panose="02010609060101010101" charset="-122"/>
              <a:ea typeface="楷体" panose="02010609060101010101" charset="-122"/>
              <a:cs typeface="楷体" panose="02010609060101010101" charset="-122"/>
              <a:sym typeface="+mn-ea"/>
            </a:endParaRPr>
          </a:p>
          <a:p>
            <a:pPr>
              <a:lnSpc>
                <a:spcPct val="110000"/>
              </a:lnSpc>
            </a:pPr>
            <a:r>
              <a:rPr lang="zh-CN" altLang="en-US" sz="2400">
                <a:latin typeface="楷体" panose="02010609060101010101" charset="-122"/>
                <a:ea typeface="楷体" panose="02010609060101010101" charset="-122"/>
                <a:cs typeface="楷体" panose="02010609060101010101" charset="-122"/>
                <a:sym typeface="+mn-ea"/>
              </a:rPr>
              <a:t>  </a:t>
            </a:r>
            <a:r>
              <a:rPr lang="zh-CN" altLang="en-US" sz="2400" b="1">
                <a:latin typeface="楷体" panose="02010609060101010101" charset="-122"/>
                <a:ea typeface="楷体" panose="02010609060101010101" charset="-122"/>
                <a:cs typeface="楷体" panose="02010609060101010101" charset="-122"/>
              </a:rPr>
              <a:t>年平均温</a:t>
            </a:r>
            <a:r>
              <a:rPr lang="zh-CN" altLang="en-US" sz="2400">
                <a:latin typeface="楷体" panose="02010609060101010101" charset="-122"/>
                <a:ea typeface="楷体" panose="02010609060101010101" charset="-122"/>
                <a:cs typeface="楷体" panose="02010609060101010101" charset="-122"/>
              </a:rPr>
              <a:t>为-52℃，极端最低温曾达-89.2℃。</a:t>
            </a:r>
          </a:p>
          <a:p>
            <a:pPr>
              <a:lnSpc>
                <a:spcPct val="110000"/>
              </a:lnSpc>
            </a:pPr>
            <a:r>
              <a:rPr lang="zh-CN" altLang="en-US" sz="2400">
                <a:latin typeface="楷体" panose="02010609060101010101" charset="-122"/>
                <a:ea typeface="楷体" panose="02010609060101010101" charset="-122"/>
                <a:cs typeface="楷体" panose="02010609060101010101" charset="-122"/>
              </a:rPr>
              <a:t>  </a:t>
            </a:r>
            <a:r>
              <a:rPr lang="zh-CN" sz="2400" b="1">
                <a:latin typeface="楷体" panose="02010609060101010101" charset="-122"/>
                <a:ea typeface="楷体" panose="02010609060101010101" charset="-122"/>
                <a:cs typeface="楷体" panose="02010609060101010101" charset="-122"/>
                <a:sym typeface="+mn-ea"/>
              </a:rPr>
              <a:t>年平均降水量</a:t>
            </a:r>
            <a:r>
              <a:rPr lang="zh-CN" sz="2400">
                <a:latin typeface="楷体" panose="02010609060101010101" charset="-122"/>
                <a:ea typeface="楷体" panose="02010609060101010101" charset="-122"/>
                <a:cs typeface="楷体" panose="02010609060101010101" charset="-122"/>
                <a:sym typeface="+mn-ea"/>
              </a:rPr>
              <a:t>为</a:t>
            </a:r>
            <a:r>
              <a:rPr lang="en-US" altLang="zh-CN" sz="2400" dirty="0">
                <a:latin typeface="楷体" panose="02010609060101010101" charset="-122"/>
                <a:ea typeface="楷体" panose="02010609060101010101" charset="-122"/>
                <a:cs typeface="楷体" panose="02010609060101010101" charset="-122"/>
                <a:sym typeface="+mn-ea"/>
              </a:rPr>
              <a:t>55mm</a:t>
            </a:r>
            <a:r>
              <a:rPr lang="zh-CN" altLang="en-US" sz="2400">
                <a:latin typeface="楷体" panose="02010609060101010101" charset="-122"/>
                <a:ea typeface="楷体" panose="02010609060101010101" charset="-122"/>
                <a:cs typeface="楷体" panose="02010609060101010101" charset="-122"/>
                <a:sym typeface="+mn-ea"/>
              </a:rPr>
              <a:t>。空气非常干燥，有“白色荒漠”之称。</a:t>
            </a:r>
            <a:endParaRPr lang="zh-CN" altLang="en-US" sz="2400">
              <a:latin typeface="楷体" panose="02010609060101010101" charset="-122"/>
              <a:ea typeface="楷体" panose="02010609060101010101" charset="-122"/>
              <a:cs typeface="楷体" panose="02010609060101010101" charset="-122"/>
            </a:endParaRPr>
          </a:p>
          <a:p>
            <a:pPr>
              <a:lnSpc>
                <a:spcPct val="110000"/>
              </a:lnSpc>
            </a:pPr>
            <a:r>
              <a:rPr lang="zh-CN" altLang="en-US" sz="2400">
                <a:latin typeface="楷体" panose="02010609060101010101" charset="-122"/>
                <a:ea typeface="楷体" panose="02010609060101010101" charset="-122"/>
                <a:cs typeface="楷体" panose="02010609060101010101" charset="-122"/>
              </a:rPr>
              <a:t>  </a:t>
            </a:r>
            <a:r>
              <a:rPr lang="zh-CN" altLang="en-US" sz="2400" b="1">
                <a:latin typeface="楷体" panose="02010609060101010101" charset="-122"/>
                <a:ea typeface="楷体" panose="02010609060101010101" charset="-122"/>
                <a:cs typeface="楷体" panose="02010609060101010101" charset="-122"/>
              </a:rPr>
              <a:t>年平均风速</a:t>
            </a:r>
            <a:r>
              <a:rPr lang="zh-CN" altLang="en-US" sz="2400">
                <a:latin typeface="楷体" panose="02010609060101010101" charset="-122"/>
                <a:ea typeface="楷体" panose="02010609060101010101" charset="-122"/>
                <a:cs typeface="楷体" panose="02010609060101010101" charset="-122"/>
              </a:rPr>
              <a:t>17</a:t>
            </a:r>
            <a:r>
              <a:rPr lang="en-US" altLang="zh-CN" sz="2000" dirty="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18m</a:t>
            </a:r>
            <a:r>
              <a:rPr lang="zh-CN" altLang="en-US" sz="240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，最大风速可达</a:t>
            </a:r>
            <a:r>
              <a:rPr lang="en-US" altLang="zh-CN" sz="2400" dirty="0">
                <a:latin typeface="楷体" panose="02010609060101010101" charset="-122"/>
                <a:ea typeface="楷体" panose="02010609060101010101" charset="-122"/>
                <a:cs typeface="楷体" panose="02010609060101010101" charset="-122"/>
              </a:rPr>
              <a:t>100m</a:t>
            </a:r>
            <a:r>
              <a:rPr lang="zh-CN" altLang="en-US" sz="2400">
                <a:latin typeface="楷体" panose="02010609060101010101" charset="-122"/>
                <a:ea typeface="楷体" panose="02010609060101010101" charset="-122"/>
                <a:cs typeface="楷体" panose="02010609060101010101" charset="-122"/>
              </a:rPr>
              <a:t>/</a:t>
            </a:r>
            <a:r>
              <a:rPr lang="en-US" altLang="zh-CN" sz="2400" dirty="0">
                <a:latin typeface="楷体" panose="02010609060101010101" charset="-122"/>
                <a:ea typeface="楷体" panose="02010609060101010101" charset="-122"/>
                <a:cs typeface="楷体" panose="02010609060101010101" charset="-122"/>
              </a:rPr>
              <a:t>s</a:t>
            </a:r>
            <a:r>
              <a:rPr lang="zh-CN" altLang="en-US" sz="2400">
                <a:latin typeface="楷体" panose="02010609060101010101" charset="-122"/>
                <a:ea typeface="楷体" panose="02010609060101010101" charset="-122"/>
                <a:cs typeface="楷体" panose="02010609060101010101" charset="-122"/>
              </a:rPr>
              <a:t>以上，是世界上风力最强和最多风的地区。</a:t>
            </a:r>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一、南极地区</a:t>
            </a:r>
            <a:r>
              <a:rPr lang="zh-CN" altLang="en-US" sz="3600">
                <a:solidFill>
                  <a:schemeClr val="bg1"/>
                </a:solidFill>
                <a:latin typeface="微软雅黑" panose="020B0503020204020204" charset="-122"/>
                <a:ea typeface="微软雅黑" panose="020B0503020204020204" charset="-122"/>
              </a:rPr>
              <a:t> </a:t>
            </a:r>
          </a:p>
        </p:txBody>
      </p:sp>
      <p:sp>
        <p:nvSpPr>
          <p:cNvPr id="19" name="文本框 18"/>
          <p:cNvSpPr txBox="1"/>
          <p:nvPr/>
        </p:nvSpPr>
        <p:spPr>
          <a:xfrm>
            <a:off x="180001" y="864006"/>
            <a:ext cx="313880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200" dirty="0"/>
              <a:t> 2</a:t>
            </a:r>
            <a:r>
              <a:rPr lang="zh-CN" altLang="en-US" sz="3200"/>
              <a:t>、极端的气候</a:t>
            </a:r>
          </a:p>
        </p:txBody>
      </p:sp>
      <p:sp>
        <p:nvSpPr>
          <p:cNvPr id="11" name="圆角矩形 10"/>
          <p:cNvSpPr/>
          <p:nvPr/>
        </p:nvSpPr>
        <p:spPr>
          <a:xfrm>
            <a:off x="6298565" y="108001"/>
            <a:ext cx="2640965" cy="83185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87922" y="139700"/>
            <a:ext cx="2461260" cy="768350"/>
          </a:xfrm>
          <a:prstGeom prst="rect">
            <a:avLst/>
          </a:prstGeom>
          <a:noFill/>
        </p:spPr>
        <p:txBody>
          <a:bodyPr wrap="squar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0" name="文本框 9"/>
          <p:cNvSpPr txBox="1"/>
          <p:nvPr/>
        </p:nvSpPr>
        <p:spPr>
          <a:xfrm>
            <a:off x="215900" y="3636010"/>
            <a:ext cx="4852670" cy="565150"/>
          </a:xfrm>
          <a:prstGeom prst="rect">
            <a:avLst/>
          </a:prstGeom>
          <a:solidFill>
            <a:srgbClr val="41FB33"/>
          </a:solidFill>
          <a:ln>
            <a:solidFill>
              <a:schemeClr val="accent1"/>
            </a:solidFill>
          </a:ln>
          <a:effectLst>
            <a:outerShdw blurRad="38100" algn="ctr" rotWithShape="0">
              <a:prstClr val="black">
                <a:alpha val="40000"/>
              </a:prstClr>
            </a:outerShdw>
          </a:effectLst>
        </p:spPr>
        <p:txBody>
          <a:bodyPr wrap="square" rtlCol="0">
            <a:spAutoFit/>
          </a:bodyPr>
          <a:lstStyle/>
          <a:p>
            <a:pPr>
              <a:lnSpc>
                <a:spcPct val="110000"/>
              </a:lnSpc>
            </a:pPr>
            <a:r>
              <a:rPr lang="zh-CN" altLang="en-US" sz="2800" b="1">
                <a:solidFill>
                  <a:srgbClr val="FF0000"/>
                </a:solidFill>
              </a:rPr>
              <a:t>【思考】</a:t>
            </a:r>
            <a:r>
              <a:rPr lang="zh-CN" altLang="en-US" sz="2800" b="1"/>
              <a:t>南极风力大的原因？</a:t>
            </a:r>
          </a:p>
        </p:txBody>
      </p:sp>
      <p:sp>
        <p:nvSpPr>
          <p:cNvPr id="12" name="文本框 11"/>
          <p:cNvSpPr txBox="1"/>
          <p:nvPr/>
        </p:nvSpPr>
        <p:spPr>
          <a:xfrm>
            <a:off x="376555" y="4406900"/>
            <a:ext cx="5175885" cy="1308735"/>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a:solidFill>
                  <a:srgbClr val="0221DE"/>
                </a:solidFill>
                <a:latin typeface="Calibri" panose="020F0502020204030204" charset="0"/>
              </a:rPr>
              <a:t>① </a:t>
            </a:r>
            <a:r>
              <a:rPr lang="zh-CN" altLang="en-US" sz="2400" b="1">
                <a:solidFill>
                  <a:srgbClr val="0221DE"/>
                </a:solidFill>
              </a:rPr>
              <a:t>气压梯度：</a:t>
            </a:r>
            <a:r>
              <a:rPr lang="zh-CN" altLang="en-US" sz="2400" b="1">
                <a:solidFill>
                  <a:srgbClr val="FF0000"/>
                </a:solidFill>
              </a:rPr>
              <a:t>南极陆地中心常年的冷高压与外围海洋上的低压间形成巨大的气压梯度差</a:t>
            </a:r>
            <a:endParaRPr lang="zh-CN" altLang="en-US" sz="2400" b="1">
              <a:solidFill>
                <a:srgbClr val="0221DE"/>
              </a:solidFill>
            </a:endParaRPr>
          </a:p>
        </p:txBody>
      </p:sp>
      <p:sp>
        <p:nvSpPr>
          <p:cNvPr id="13" name="文本框 12"/>
          <p:cNvSpPr txBox="1"/>
          <p:nvPr/>
        </p:nvSpPr>
        <p:spPr>
          <a:xfrm>
            <a:off x="376555" y="5845810"/>
            <a:ext cx="5175885" cy="497205"/>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a:solidFill>
                  <a:srgbClr val="0221DE"/>
                </a:solidFill>
                <a:latin typeface="Calibri" panose="020F0502020204030204" charset="0"/>
              </a:rPr>
              <a:t>② </a:t>
            </a:r>
            <a:r>
              <a:rPr lang="zh-CN" altLang="en-US" sz="2400" b="1">
                <a:solidFill>
                  <a:srgbClr val="0221DE"/>
                </a:solidFill>
              </a:rPr>
              <a:t>摩擦力：</a:t>
            </a:r>
            <a:r>
              <a:rPr lang="zh-CN" altLang="en-US" sz="2400" b="1">
                <a:solidFill>
                  <a:srgbClr val="FF0000"/>
                </a:solidFill>
              </a:rPr>
              <a:t>地表为冰雪面，摩擦力小</a:t>
            </a:r>
            <a:endParaRPr lang="zh-CN" altLang="en-US" sz="2400" b="1">
              <a:solidFill>
                <a:srgbClr val="0221D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3"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 val="[&quot;general&quot;,&quot;frame&quot;]"/>
  <p:tag name="KSO_WM_SLIDE_BACKGROUND_TYPE" val="frame"/>
  <p:tag name="KSO_WM_SLIDE_BK_DARK_LIGHT" val="1"/>
  <p:tag name="KSO_WM_SLIDE_ID" val="diagram20203903_1"/>
  <p:tag name="KSO_WM_SLIDE_INDEX" val="1"/>
  <p:tag name="KSO_WM_SLIDE_ITEM_CNT" val="0"/>
  <p:tag name="KSO_WM_SLIDE_LAYOUT" val="d_f"/>
  <p:tag name="KSO_WM_SLIDE_LAYOUT_CNT" val="2_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id&quot;: &quot;2020-03-14T14:07:34&quot;,&#10;    &quot;maxSize&quot;: {&#10;        &quot;size1&quot;: 45.399999999999999&#10;    },&#10;    &quot;minSize&quot;: {&#10;        &quot;size1&quot;: 19.199999999999999&#10;    },&#10;    &quot;normalSize&quot;: {&#10;        &quot;size1&quot;: 19.355030621172354&#10;    },&#10;    &quot;subLayout&quot;: [&#10;        {&#10;            &quot;id&quot;: &quot;2020-03-14T14:07:34&quot;,&#10;            &quot;margin&quot;: {&#10;                &quot;bottom&quot;: 0.82200002670288086,&#10;                &quot;left&quot;: 1.690000057220459,&#10;                &quot;right&quot;: 1.690000057220459,&#10;                &quot;top&quot;: 1.690000057220459&#10;            },&#10;            &quot;type&quot;: 0&#10;        },&#10;        {&#10;            &quot;direction&quot;: 1,&#10;            &quot;id&quot;: &quot;2020-03-14T14:07:34&quot;,&#10;            &quot;maxSize&quot;: {&#10;                &quot;size1&quot;: 66.799999999999997&#10;            },&#10;            &quot;minSize&quot;: {&#10;                &quot;size1&quot;: 34.5&#10;            },&#10;            &quot;normalSize&quot;: {&#10;                &quot;size1&quot;: 55.656249999999993&#10;            },&#10;            &quot;subLayout&quot;: [&#10;                {&#10;                    &quot;id&quot;: &quot;2020-03-14T14:07:34&quot;,&#10;                    &quot;margin&quot;: {&#10;                        &quot;bottom&quot;: 1.6820000410079956,&#10;                        &quot;left&quot;: 1.690000057220459,&#10;                        &quot;right&quot;: 0.39399999380111694,&#10;                        &quot;top&quot;: 0.026000002399086952&#10;                    },&#10;                    &quot;type&quot;: 0&#10;                },&#10;                {&#10;                    &quot;id&quot;: &quot;2020-03-14T14:07:34&quot;,&#10;                    &quot;margin&quot;: {&#10;                        &quot;bottom&quot;: 1.6820000410079956,&#10;                        &quot;left&quot;: 0.026000002399086952,&#10;                        &quot;right&quot;: 1.690000057220459,&#10;                        &quot;top&quot;: 0.026000002399086952&#10;                    },&#10;                    &quot;type&quot;: 0&#10;                }&#10;            ],&#10;            &quot;type&quot;: 0&#10;        }&#10;    ],&#10;    &quot;type&quot;: 0&#10;}&#10;"/>
  <p:tag name="KSO_WM_SLIDE_POSITION" val="47*47"/>
  <p:tag name="KSO_WM_SLIDE_RATIO" val="1.777778"/>
  <p:tag name="KSO_WM_SLIDE_SIZE" val="864*444"/>
  <p:tag name="KSO_WM_SLIDE_SUBTYPE" val="picTxt"/>
  <p:tag name="KSO_WM_SLIDE_TYPE" val="text"/>
  <p:tag name="KSO_WM_TAG_VERSION" val="1.0"/>
  <p:tag name="KSO_WM_TEMPLATE_CATEGORY" val="diagram"/>
  <p:tag name="KSO_WM_TEMPLATE_COLOR_TYPE" val="1"/>
  <p:tag name="KSO_WM_TEMPLATE_INDEX" val="20203903"/>
  <p:tag name="KSO_WM_TEMPLATE_MASTER_TYPE" val="0"/>
  <p:tag name="KSO_WM_TEMPLATE_SUBCATEGORY" val="11"/>
</p:tagLst>
</file>

<file path=ppt/tags/tag10.xml><?xml version="1.0" encoding="utf-8"?>
<p:tagLst xmlns:a="http://schemas.openxmlformats.org/drawingml/2006/main" xmlns:r="http://schemas.openxmlformats.org/officeDocument/2006/relationships" xmlns:p="http://schemas.openxmlformats.org/presentationml/2006/main">
  <p:tag name="REFSHAPE" val="212752236"/>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50,&quot;width&quot;:4603}"/>
  <p:tag name="REFSHAPE" val="212751964"/>
</p:tagLst>
</file>

<file path=ppt/tags/tag12.xml><?xml version="1.0" encoding="utf-8"?>
<p:tagLst xmlns:a="http://schemas.openxmlformats.org/drawingml/2006/main" xmlns:r="http://schemas.openxmlformats.org/officeDocument/2006/relationships" xmlns:p="http://schemas.openxmlformats.org/presentationml/2006/main">
  <p:tag name="REFSHAPE" val="212750604"/>
</p:tagLst>
</file>

<file path=ppt/tags/tag13.xml><?xml version="1.0" encoding="utf-8"?>
<p:tagLst xmlns:a="http://schemas.openxmlformats.org/drawingml/2006/main" xmlns:r="http://schemas.openxmlformats.org/officeDocument/2006/relationships" xmlns:p="http://schemas.openxmlformats.org/presentationml/2006/main">
  <p:tag name="REFSHAPE" val="212750740"/>
</p:tagLst>
</file>

<file path=ppt/tags/tag14.xml><?xml version="1.0" encoding="utf-8"?>
<p:tagLst xmlns:a="http://schemas.openxmlformats.org/drawingml/2006/main" xmlns:r="http://schemas.openxmlformats.org/officeDocument/2006/relationships" xmlns:p="http://schemas.openxmlformats.org/presentationml/2006/main">
  <p:tag name="REFSHAPE" val="212750876"/>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54,&quot;width&quot;:5241}"/>
  <p:tag name="REFSHAPE" val="212751284"/>
</p:tagLst>
</file>

<file path=ppt/tags/tag16.xml><?xml version="1.0" encoding="utf-8"?>
<p:tagLst xmlns:a="http://schemas.openxmlformats.org/drawingml/2006/main" xmlns:r="http://schemas.openxmlformats.org/officeDocument/2006/relationships" xmlns:p="http://schemas.openxmlformats.org/presentationml/2006/main">
  <p:tag name="REFSHAPE" val="212752372"/>
</p:tagLst>
</file>

<file path=ppt/tags/tag17.xml><?xml version="1.0" encoding="utf-8"?>
<p:tagLst xmlns:a="http://schemas.openxmlformats.org/drawingml/2006/main" xmlns:r="http://schemas.openxmlformats.org/officeDocument/2006/relationships" xmlns:p="http://schemas.openxmlformats.org/presentationml/2006/main">
  <p:tag name="REFSHAPE" val="212751148"/>
</p:tagLst>
</file>

<file path=ppt/tags/tag18.xml><?xml version="1.0" encoding="utf-8"?>
<p:tagLst xmlns:a="http://schemas.openxmlformats.org/drawingml/2006/main" xmlns:r="http://schemas.openxmlformats.org/officeDocument/2006/relationships" xmlns:p="http://schemas.openxmlformats.org/presentationml/2006/main">
  <p:tag name="REFSHAPE" val="212751692"/>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TYPE" val="general"/>
  <p:tag name="KSO_WM_SLIDE_BK_DARK_LIGHT" val="1"/>
  <p:tag name="KSO_WM_SLIDE_ID" val="diagram20189615_1"/>
  <p:tag name="KSO_WM_SLIDE_INDEX" val="1"/>
  <p:tag name="KSO_WM_SLIDE_ITEM_CNT" val="0"/>
  <p:tag name="KSO_WM_SLIDE_LAYOUT" val="d"/>
  <p:tag name="KSO_WM_SLIDE_LAYOUT_CNT" val="1"/>
  <p:tag name="KSO_WM_SLIDE_POSITION" val="0*0"/>
  <p:tag name="KSO_WM_SLIDE_SIZE" val="959*539"/>
  <p:tag name="KSO_WM_SLIDE_SUBTYPE" val="picTxt"/>
  <p:tag name="KSO_WM_SLIDE_TYPE" val="text"/>
  <p:tag name="KSO_WM_TAG_VERSION" val="1.0"/>
  <p:tag name="KSO_WM_TEMPLATE_CATEGORY" val="diagram"/>
  <p:tag name="KSO_WM_TEMPLATE_COLOR_TYPE" val="1"/>
  <p:tag name="KSO_WM_TEMPLATE_INDEX" val="20189615"/>
  <p:tag name="KSO_WM_TEMPLATE_MASTER_TYPE" val="0"/>
  <p:tag name="KSO_WM_TEMPLATE_SUBCATEGORY" val="0"/>
</p:tagLst>
</file>

<file path=ppt/tags/tag2.xml><?xml version="1.0" encoding="utf-8"?>
<p:tagLst xmlns:a="http://schemas.openxmlformats.org/drawingml/2006/main" xmlns:r="http://schemas.openxmlformats.org/officeDocument/2006/relationships" xmlns:p="http://schemas.openxmlformats.org/presentationml/2006/main">
  <p:tag name="REFSHAPE" val="212751828"/>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189615_1*i*1"/>
  <p:tag name="KSO_WM_UNIT_INDEX" val="1"/>
  <p:tag name="KSO_WM_UNIT_LAYERLEVEL" val="1"/>
  <p:tag name="KSO_WM_UNIT_TEXT_FILL_FORE_SCHEMECOLOR_INDEX" val="2"/>
  <p:tag name="KSO_WM_UNIT_TEXT_FILL_FORE_SCHEMECOLOR_INDEX_BRIGHTNESS" val="0"/>
  <p:tag name="KSO_WM_UNIT_TEXT_FILL_TYPE" val="1"/>
  <p:tag name="KSO_WM_UNIT_TYPE" val="i"/>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189615_1*i*2"/>
  <p:tag name="KSO_WM_UNIT_INDEX" val="2"/>
  <p:tag name="KSO_WM_UNIT_LAYERLEVEL" val="1"/>
  <p:tag name="KSO_WM_UNIT_TEXT_FILL_FORE_SCHEMECOLOR_INDEX" val="2"/>
  <p:tag name="KSO_WM_UNIT_TEXT_FILL_FORE_SCHEMECOLOR_INDEX_BRIGHTNESS" val="0"/>
  <p:tag name="KSO_WM_UNIT_TEXT_FILL_TYPE" val="1"/>
  <p:tag name="KSO_WM_UNIT_TYPE" val="i"/>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HIGHLIGHT" val="0"/>
  <p:tag name="KSO_WM_UNIT_ID" val="diagram20189615_1*d*1"/>
  <p:tag name="KSO_WM_UNIT_INDEX" val="1"/>
  <p:tag name="KSO_WM_UNIT_LAYERLEVEL" val="1"/>
  <p:tag name="KSO_WM_UNIT_SUPPORT_UNIT_TYPE" val="[]"/>
  <p:tag name="KSO_WM_UNIT_TYPE" val="d"/>
  <p:tag name="KSO_WM_UNIT_VALUE" val="1580*2810"/>
  <p:tag name="REFSHAPE" val="1268882116"/>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3"/>
  <p:tag name="KSO_WM_UNIT_INDEX" val="3"/>
  <p:tag name="KSO_WM_UNIT_LAYERLEVEL" val="1"/>
  <p:tag name="KSO_WM_UNIT_TEXT_FILL_FORE_SCHEMECOLOR_INDEX" val="2"/>
  <p:tag name="KSO_WM_UNIT_TEXT_FILL_FORE_SCHEMECOLOR_INDEX_BRIGHTNESS" val="0"/>
  <p:tag name="KSO_WM_UNIT_TEXT_FILL_TYPE" val="1"/>
  <p:tag name="KSO_WM_UNIT_TYPE" val="i"/>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4"/>
  <p:tag name="KSO_WM_UNIT_INDEX" val="4"/>
  <p:tag name="KSO_WM_UNIT_LAYERLEVEL" val="1"/>
  <p:tag name="KSO_WM_UNIT_TEXT_FILL_FORE_SCHEMECOLOR_INDEX" val="2"/>
  <p:tag name="KSO_WM_UNIT_TEXT_FILL_FORE_SCHEMECOLOR_INDEX_BRIGHTNESS" val="0"/>
  <p:tag name="KSO_WM_UNIT_TEXT_FILL_TYPE" val="1"/>
  <p:tag name="KSO_WM_UNIT_TYPE" val="i"/>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6"/>
  <p:tag name="KSO_WM_UNIT_INDEX" val="6"/>
  <p:tag name="KSO_WM_UNIT_LAYERLEVEL" val="1"/>
  <p:tag name="KSO_WM_UNIT_TEXT_FILL_FORE_SCHEMECOLOR_INDEX" val="2"/>
  <p:tag name="KSO_WM_UNIT_TEXT_FILL_FORE_SCHEMECOLOR_INDEX_BRIGHTNESS" val="0"/>
  <p:tag name="KSO_WM_UNIT_TEXT_FILL_TYPE" val="1"/>
  <p:tag name="KSO_WM_UNIT_TYPE" val="i"/>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7"/>
  <p:tag name="KSO_WM_UNIT_INDEX" val="7"/>
  <p:tag name="KSO_WM_UNIT_LAYERLEVEL" val="1"/>
  <p:tag name="KSO_WM_UNIT_TEXT_FILL_FORE_SCHEMECOLOR_INDEX" val="2"/>
  <p:tag name="KSO_WM_UNIT_TEXT_FILL_FORE_SCHEMECOLOR_INDEX_BRIGHTNESS" val="0"/>
  <p:tag name="KSO_WM_UNIT_TEXT_FILL_TYPE" val="1"/>
  <p:tag name="KSO_WM_UNIT_TYPE" val="i"/>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8"/>
  <p:tag name="KSO_WM_UNIT_INDEX" val="8"/>
  <p:tag name="KSO_WM_UNIT_LAYERLEVEL" val="1"/>
  <p:tag name="KSO_WM_UNIT_TEXT_FILL_FORE_SCHEMECOLOR_INDEX" val="2"/>
  <p:tag name="KSO_WM_UNIT_TEXT_FILL_FORE_SCHEMECOLOR_INDEX_BRIGHTNESS" val="0"/>
  <p:tag name="KSO_WM_UNIT_TEXT_FILL_TYPE" val="1"/>
  <p:tag name="KSO_WM_UNIT_TYPE" val="i"/>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10"/>
  <p:tag name="KSO_WM_UNIT_INDEX" val="10"/>
  <p:tag name="KSO_WM_UNIT_LAYERLEVEL" val="1"/>
  <p:tag name="KSO_WM_UNIT_TEXT_FILL_FORE_SCHEMECOLOR_INDEX" val="2"/>
  <p:tag name="KSO_WM_UNIT_TEXT_FILL_FORE_SCHEMECOLOR_INDEX_BRIGHTNESS" val="0"/>
  <p:tag name="KSO_WM_UNIT_TEXT_FILL_TYPE" val="1"/>
  <p:tag name="KSO_WM_UNIT_TYPE" val="i"/>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11"/>
  <p:tag name="KSO_WM_UNIT_INDEX" val="11"/>
  <p:tag name="KSO_WM_UNIT_LAYERLEVEL" val="1"/>
  <p:tag name="KSO_WM_UNIT_TEXT_FILL_FORE_SCHEMECOLOR_INDEX" val="2"/>
  <p:tag name="KSO_WM_UNIT_TEXT_FILL_FORE_SCHEMECOLOR_INDEX_BRIGHTNESS" val="0"/>
  <p:tag name="KSO_WM_UNIT_TEXT_FILL_TYPE" val="1"/>
  <p:tag name="KSO_WM_UNIT_TYPE" val="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12"/>
  <p:tag name="KSO_WM_UNIT_INDEX" val="12"/>
  <p:tag name="KSO_WM_UNIT_LAYERLEVEL" val="1"/>
  <p:tag name="KSO_WM_UNIT_TEXT_FILL_FORE_SCHEMECOLOR_INDEX" val="2"/>
  <p:tag name="KSO_WM_UNIT_TEXT_FILL_FORE_SCHEMECOLOR_INDEX_BRIGHTNESS" val="0"/>
  <p:tag name="KSO_WM_UNIT_TEXT_FILL_TYPE" val="1"/>
  <p:tag name="KSO_WM_UNIT_TYPE" val="i"/>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TYPE" val="general"/>
  <p:tag name="KSO_WM_SLIDE_BK_DARK_LIGHT" val="1"/>
  <p:tag name="KSO_WM_SLIDE_ID" val="diagram20189615_1"/>
  <p:tag name="KSO_WM_SLIDE_INDEX" val="1"/>
  <p:tag name="KSO_WM_SLIDE_ITEM_CNT" val="0"/>
  <p:tag name="KSO_WM_SLIDE_LAYOUT" val="d"/>
  <p:tag name="KSO_WM_SLIDE_LAYOUT_CNT" val="1"/>
  <p:tag name="KSO_WM_SLIDE_POSITION" val="0*0"/>
  <p:tag name="KSO_WM_SLIDE_SIZE" val="959*539"/>
  <p:tag name="KSO_WM_SLIDE_SUBTYPE" val="picTxt"/>
  <p:tag name="KSO_WM_SLIDE_TYPE" val="text"/>
  <p:tag name="KSO_WM_TAG_VERSION" val="1.0"/>
  <p:tag name="KSO_WM_TEMPLATE_CATEGORY" val="diagram"/>
  <p:tag name="KSO_WM_TEMPLATE_COLOR_TYPE" val="1"/>
  <p:tag name="KSO_WM_TEMPLATE_INDEX" val="20189615"/>
  <p:tag name="KSO_WM_TEMPLATE_MASTER_TYPE" val="0"/>
  <p:tag name="KSO_WM_TEMPLATE_SUBCATEGORY" val="0"/>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189615_1*i*1"/>
  <p:tag name="KSO_WM_UNIT_INDEX" val="1"/>
  <p:tag name="KSO_WM_UNIT_LAYERLEVEL" val="1"/>
  <p:tag name="KSO_WM_UNIT_TEXT_FILL_FORE_SCHEMECOLOR_INDEX" val="2"/>
  <p:tag name="KSO_WM_UNIT_TEXT_FILL_FORE_SCHEMECOLOR_INDEX_BRIGHTNESS" val="0"/>
  <p:tag name="KSO_WM_UNIT_TEXT_FILL_TYPE" val="1"/>
  <p:tag name="KSO_WM_UNIT_TYPE" val="i"/>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189615_1*i*2"/>
  <p:tag name="KSO_WM_UNIT_INDEX" val="2"/>
  <p:tag name="KSO_WM_UNIT_LAYERLEVEL" val="1"/>
  <p:tag name="KSO_WM_UNIT_TEXT_FILL_FORE_SCHEMECOLOR_INDEX" val="2"/>
  <p:tag name="KSO_WM_UNIT_TEXT_FILL_FORE_SCHEMECOLOR_INDEX_BRIGHTNESS" val="0"/>
  <p:tag name="KSO_WM_UNIT_TEXT_FILL_TYPE" val="1"/>
  <p:tag name="KSO_WM_UNIT_TYPE" val="i"/>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3"/>
  <p:tag name="KSO_WM_UNIT_INDEX" val="3"/>
  <p:tag name="KSO_WM_UNIT_LAYERLEVEL" val="1"/>
  <p:tag name="KSO_WM_UNIT_TEXT_FILL_FORE_SCHEMECOLOR_INDEX" val="2"/>
  <p:tag name="KSO_WM_UNIT_TEXT_FILL_FORE_SCHEMECOLOR_INDEX_BRIGHTNESS" val="0"/>
  <p:tag name="KSO_WM_UNIT_TEXT_FILL_TYPE" val="1"/>
  <p:tag name="KSO_WM_UNIT_TYPE" val="i"/>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4"/>
  <p:tag name="KSO_WM_UNIT_INDEX" val="4"/>
  <p:tag name="KSO_WM_UNIT_LAYERLEVEL" val="1"/>
  <p:tag name="KSO_WM_UNIT_TEXT_FILL_FORE_SCHEMECOLOR_INDEX" val="2"/>
  <p:tag name="KSO_WM_UNIT_TEXT_FILL_FORE_SCHEMECOLOR_INDEX_BRIGHTNESS" val="0"/>
  <p:tag name="KSO_WM_UNIT_TEXT_FILL_TYPE" val="1"/>
  <p:tag name="KSO_WM_UNIT_TYPE" val="i"/>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6"/>
  <p:tag name="KSO_WM_UNIT_INDEX" val="6"/>
  <p:tag name="KSO_WM_UNIT_LAYERLEVEL" val="1"/>
  <p:tag name="KSO_WM_UNIT_TEXT_FILL_FORE_SCHEMECOLOR_INDEX" val="2"/>
  <p:tag name="KSO_WM_UNIT_TEXT_FILL_FORE_SCHEMECOLOR_INDEX_BRIGHTNESS" val="0"/>
  <p:tag name="KSO_WM_UNIT_TEXT_FILL_TYPE" val="1"/>
  <p:tag name="KSO_WM_UNIT_TYPE" val="i"/>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7"/>
  <p:tag name="KSO_WM_UNIT_INDEX" val="7"/>
  <p:tag name="KSO_WM_UNIT_LAYERLEVEL" val="1"/>
  <p:tag name="KSO_WM_UNIT_TEXT_FILL_FORE_SCHEMECOLOR_INDEX" val="2"/>
  <p:tag name="KSO_WM_UNIT_TEXT_FILL_FORE_SCHEMECOLOR_INDEX_BRIGHTNESS" val="0"/>
  <p:tag name="KSO_WM_UNIT_TEXT_FILL_TYPE" val="1"/>
  <p:tag name="KSO_WM_UNIT_TYPE" val="i"/>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8"/>
  <p:tag name="KSO_WM_UNIT_INDEX" val="8"/>
  <p:tag name="KSO_WM_UNIT_LAYERLEVEL" val="1"/>
  <p:tag name="KSO_WM_UNIT_TEXT_FILL_FORE_SCHEMECOLOR_INDEX" val="2"/>
  <p:tag name="KSO_WM_UNIT_TEXT_FILL_FORE_SCHEMECOLOR_INDEX_BRIGHTNESS" val="0"/>
  <p:tag name="KSO_WM_UNIT_TEXT_FILL_TYPE" val="1"/>
  <p:tag name="KSO_WM_UNIT_TYPE" val="i"/>
</p:tagLst>
</file>

<file path=ppt/tags/tag4.xml><?xml version="1.0" encoding="utf-8"?>
<p:tagLst xmlns:a="http://schemas.openxmlformats.org/drawingml/2006/main" xmlns:r="http://schemas.openxmlformats.org/officeDocument/2006/relationships" xmlns:p="http://schemas.openxmlformats.org/presentationml/2006/main">
  <p:tag name="REFSHAPE" val="212618092"/>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10"/>
  <p:tag name="KSO_WM_UNIT_INDEX" val="10"/>
  <p:tag name="KSO_WM_UNIT_LAYERLEVEL" val="1"/>
  <p:tag name="KSO_WM_UNIT_TEXT_FILL_FORE_SCHEMECOLOR_INDEX" val="2"/>
  <p:tag name="KSO_WM_UNIT_TEXT_FILL_FORE_SCHEMECOLOR_INDEX_BRIGHTNESS" val="0"/>
  <p:tag name="KSO_WM_UNIT_TEXT_FILL_TYPE" val="1"/>
  <p:tag name="KSO_WM_UNIT_TYPE" val="i"/>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11"/>
  <p:tag name="KSO_WM_UNIT_INDEX" val="11"/>
  <p:tag name="KSO_WM_UNIT_LAYERLEVEL" val="1"/>
  <p:tag name="KSO_WM_UNIT_TEXT_FILL_FORE_SCHEMECOLOR_INDEX" val="2"/>
  <p:tag name="KSO_WM_UNIT_TEXT_FILL_FORE_SCHEMECOLOR_INDEX_BRIGHTNESS" val="0"/>
  <p:tag name="KSO_WM_UNIT_TEXT_FILL_TYPE" val="1"/>
  <p:tag name="KSO_WM_UNIT_TYPE" val="i"/>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12"/>
  <p:tag name="KSO_WM_UNIT_INDEX" val="12"/>
  <p:tag name="KSO_WM_UNIT_LAYERLEVEL" val="1"/>
  <p:tag name="KSO_WM_UNIT_TEXT_FILL_FORE_SCHEMECOLOR_INDEX" val="2"/>
  <p:tag name="KSO_WM_UNIT_TEXT_FILL_FORE_SCHEMECOLOR_INDEX_BRIGHTNESS" val="0"/>
  <p:tag name="KSO_WM_UNIT_TEXT_FILL_TYPE" val="1"/>
  <p:tag name="KSO_WM_UNIT_TYPE" val="i"/>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TYPE" val="general"/>
  <p:tag name="KSO_WM_SLIDE_BK_DARK_LIGHT" val="1"/>
  <p:tag name="KSO_WM_SLIDE_ID" val="diagram20189615_1"/>
  <p:tag name="KSO_WM_SLIDE_INDEX" val="1"/>
  <p:tag name="KSO_WM_SLIDE_ITEM_CNT" val="0"/>
  <p:tag name="KSO_WM_SLIDE_LAYOUT" val="d"/>
  <p:tag name="KSO_WM_SLIDE_LAYOUT_CNT" val="1"/>
  <p:tag name="KSO_WM_SLIDE_POSITION" val="0*0"/>
  <p:tag name="KSO_WM_SLIDE_SIZE" val="959*539"/>
  <p:tag name="KSO_WM_SLIDE_SUBTYPE" val="picTxt"/>
  <p:tag name="KSO_WM_SLIDE_TYPE" val="text"/>
  <p:tag name="KSO_WM_TAG_VERSION" val="1.0"/>
  <p:tag name="KSO_WM_TEMPLATE_CATEGORY" val="diagram"/>
  <p:tag name="KSO_WM_TEMPLATE_COLOR_TYPE" val="1"/>
  <p:tag name="KSO_WM_TEMPLATE_INDEX" val="20189615"/>
  <p:tag name="KSO_WM_TEMPLATE_MASTER_TYPE" val="0"/>
  <p:tag name="KSO_WM_TEMPLATE_SUBCATEGORY" val="0"/>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189615_1*i*1"/>
  <p:tag name="KSO_WM_UNIT_INDEX" val="1"/>
  <p:tag name="KSO_WM_UNIT_LAYERLEVEL" val="1"/>
  <p:tag name="KSO_WM_UNIT_TEXT_FILL_FORE_SCHEMECOLOR_INDEX" val="2"/>
  <p:tag name="KSO_WM_UNIT_TEXT_FILL_FORE_SCHEMECOLOR_INDEX_BRIGHTNESS" val="0"/>
  <p:tag name="KSO_WM_UNIT_TEXT_FILL_TYPE" val="1"/>
  <p:tag name="KSO_WM_UNIT_TYPE" val="i"/>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189615_1*i*2"/>
  <p:tag name="KSO_WM_UNIT_INDEX" val="2"/>
  <p:tag name="KSO_WM_UNIT_LAYERLEVEL" val="1"/>
  <p:tag name="KSO_WM_UNIT_TEXT_FILL_FORE_SCHEMECOLOR_INDEX" val="2"/>
  <p:tag name="KSO_WM_UNIT_TEXT_FILL_FORE_SCHEMECOLOR_INDEX_BRIGHTNESS" val="0"/>
  <p:tag name="KSO_WM_UNIT_TEXT_FILL_TYPE" val="1"/>
  <p:tag name="KSO_WM_UNIT_TYPE" val="i"/>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3"/>
  <p:tag name="KSO_WM_UNIT_INDEX" val="3"/>
  <p:tag name="KSO_WM_UNIT_LAYERLEVEL" val="1"/>
  <p:tag name="KSO_WM_UNIT_TEXT_FILL_FORE_SCHEMECOLOR_INDEX" val="2"/>
  <p:tag name="KSO_WM_UNIT_TEXT_FILL_FORE_SCHEMECOLOR_INDEX_BRIGHTNESS" val="0"/>
  <p:tag name="KSO_WM_UNIT_TEXT_FILL_TYPE" val="1"/>
  <p:tag name="KSO_WM_UNIT_TYPE" val="i"/>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4"/>
  <p:tag name="KSO_WM_UNIT_INDEX" val="4"/>
  <p:tag name="KSO_WM_UNIT_LAYERLEVEL" val="1"/>
  <p:tag name="KSO_WM_UNIT_TEXT_FILL_FORE_SCHEMECOLOR_INDEX" val="2"/>
  <p:tag name="KSO_WM_UNIT_TEXT_FILL_FORE_SCHEMECOLOR_INDEX_BRIGHTNESS" val="0"/>
  <p:tag name="KSO_WM_UNIT_TEXT_FILL_TYPE" val="1"/>
  <p:tag name="KSO_WM_UNIT_TYPE" val="i"/>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6"/>
  <p:tag name="KSO_WM_UNIT_INDEX" val="6"/>
  <p:tag name="KSO_WM_UNIT_LAYERLEVEL" val="1"/>
  <p:tag name="KSO_WM_UNIT_TEXT_FILL_FORE_SCHEMECOLOR_INDEX" val="2"/>
  <p:tag name="KSO_WM_UNIT_TEXT_FILL_FORE_SCHEMECOLOR_INDEX_BRIGHTNESS" val="0"/>
  <p:tag name="KSO_WM_UNIT_TEXT_FILL_TYPE" val="1"/>
  <p:tag name="KSO_WM_UNIT_TYPE" val="i"/>
</p:tagLst>
</file>

<file path=ppt/tags/tag5.xml><?xml version="1.0" encoding="utf-8"?>
<p:tagLst xmlns:a="http://schemas.openxmlformats.org/drawingml/2006/main" xmlns:r="http://schemas.openxmlformats.org/officeDocument/2006/relationships" xmlns:p="http://schemas.openxmlformats.org/presentationml/2006/main">
  <p:tag name="REFSHAPE" val="212617820"/>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7"/>
  <p:tag name="KSO_WM_UNIT_INDEX" val="7"/>
  <p:tag name="KSO_WM_UNIT_LAYERLEVEL" val="1"/>
  <p:tag name="KSO_WM_UNIT_TEXT_FILL_FORE_SCHEMECOLOR_INDEX" val="2"/>
  <p:tag name="KSO_WM_UNIT_TEXT_FILL_FORE_SCHEMECOLOR_INDEX_BRIGHTNESS" val="0"/>
  <p:tag name="KSO_WM_UNIT_TEXT_FILL_TYPE" val="1"/>
  <p:tag name="KSO_WM_UNIT_TYPE" val="i"/>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8"/>
  <p:tag name="KSO_WM_UNIT_INDEX" val="8"/>
  <p:tag name="KSO_WM_UNIT_LAYERLEVEL" val="1"/>
  <p:tag name="KSO_WM_UNIT_TEXT_FILL_FORE_SCHEMECOLOR_INDEX" val="2"/>
  <p:tag name="KSO_WM_UNIT_TEXT_FILL_FORE_SCHEMECOLOR_INDEX_BRIGHTNESS" val="0"/>
  <p:tag name="KSO_WM_UNIT_TEXT_FILL_TYPE" val="1"/>
  <p:tag name="KSO_WM_UNIT_TYPE" val="i"/>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10"/>
  <p:tag name="KSO_WM_UNIT_INDEX" val="10"/>
  <p:tag name="KSO_WM_UNIT_LAYERLEVEL" val="1"/>
  <p:tag name="KSO_WM_UNIT_TEXT_FILL_FORE_SCHEMECOLOR_INDEX" val="2"/>
  <p:tag name="KSO_WM_UNIT_TEXT_FILL_FORE_SCHEMECOLOR_INDEX_BRIGHTNESS" val="0"/>
  <p:tag name="KSO_WM_UNIT_TEXT_FILL_TYPE" val="1"/>
  <p:tag name="KSO_WM_UNIT_TYPE" val="i"/>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11"/>
  <p:tag name="KSO_WM_UNIT_INDEX" val="11"/>
  <p:tag name="KSO_WM_UNIT_LAYERLEVEL" val="1"/>
  <p:tag name="KSO_WM_UNIT_TEXT_FILL_FORE_SCHEMECOLOR_INDEX" val="2"/>
  <p:tag name="KSO_WM_UNIT_TEXT_FILL_FORE_SCHEMECOLOR_INDEX_BRIGHTNESS" val="0"/>
  <p:tag name="KSO_WM_UNIT_TEXT_FILL_TYPE" val="1"/>
  <p:tag name="KSO_WM_UNIT_TYPE" val="i"/>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189615"/>
  <p:tag name="KSO_WM_UNIT_COMPATIBLE" val="0"/>
  <p:tag name="KSO_WM_UNIT_DIAGRAM_ISNUMVISUAL" val="0"/>
  <p:tag name="KSO_WM_UNIT_DIAGRAM_ISREFERUNIT" val="0"/>
  <p:tag name="KSO_WM_UNIT_FILL_FORE_SCHEMECOLOR_INDEX" val="5"/>
  <p:tag name="KSO_WM_UNIT_FILL_FORE_SCHEMECOLOR_INDEX_BRIGHTNESS" val="0.6"/>
  <p:tag name="KSO_WM_UNIT_FILL_TYPE" val="1"/>
  <p:tag name="KSO_WM_UNIT_HIGHLIGHT" val="0"/>
  <p:tag name="KSO_WM_UNIT_ID" val="diagram20189615_1*i*12"/>
  <p:tag name="KSO_WM_UNIT_INDEX" val="12"/>
  <p:tag name="KSO_WM_UNIT_LAYERLEVEL" val="1"/>
  <p:tag name="KSO_WM_UNIT_TEXT_FILL_FORE_SCHEMECOLOR_INDEX" val="2"/>
  <p:tag name="KSO_WM_UNIT_TEXT_FILL_FORE_SCHEMECOLOR_INDEX_BRIGHTNESS" val="0"/>
  <p:tag name="KSO_WM_UNIT_TEXT_FILL_TYPE" val="1"/>
  <p:tag name="KSO_WM_UNIT_TYPE" val="i"/>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_TYPE" val="general"/>
  <p:tag name="KSO_WM_SLIDE_BK_DARK_LIGHT" val="1"/>
  <p:tag name="KSO_WM_SLIDE_ID" val="diagram20200698_1"/>
  <p:tag name="KSO_WM_SLIDE_INDEX" val="1"/>
  <p:tag name="KSO_WM_SLIDE_ITEM_CNT" val="0"/>
  <p:tag name="KSO_WM_SLIDE_LAYOUT" val="a_d_f"/>
  <p:tag name="KSO_WM_SLIDE_LAYOUT_CNT" val="1_1_1"/>
  <p:tag name="KSO_WM_SLIDE_POSITION" val="29*28"/>
  <p:tag name="KSO_WM_SLIDE_SIZE" val="901*457"/>
  <p:tag name="KSO_WM_SLIDE_SUBTYPE" val="picTxt"/>
  <p:tag name="KSO_WM_SLIDE_TYPE" val="text"/>
  <p:tag name="KSO_WM_TAG_VERSION" val="1.0"/>
  <p:tag name="KSO_WM_TEMPLATE_CATEGORY" val="diagram"/>
  <p:tag name="KSO_WM_TEMPLATE_COLOR_TYPE" val="1"/>
  <p:tag name="KSO_WM_TEMPLATE_INDEX" val="20200698"/>
  <p:tag name="KSO_WM_TEMPLATE_MASTER_TYPE" val="0"/>
  <p:tag name="KSO_WM_TEMPLATE_SUBCATEGORY" val="0"/>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200698"/>
  <p:tag name="KSO_WM_UNIT_COMPATIBLE" val="0"/>
  <p:tag name="KSO_WM_UNIT_DIAGRAM_ISNUMVISUAL" val="0"/>
  <p:tag name="KSO_WM_UNIT_DIAGRAM_ISREFERUNIT" val="0"/>
  <p:tag name="KSO_WM_UNIT_FILL_FORE_SCHEMECOLOR_INDEX" val="5"/>
  <p:tag name="KSO_WM_UNIT_FILL_FORE_SCHEMECOLOR_INDEX_BRIGHTNESS" val="0"/>
  <p:tag name="KSO_WM_UNIT_FILL_TYPE" val="1"/>
  <p:tag name="KSO_WM_UNIT_HIGHLIGHT" val="0"/>
  <p:tag name="KSO_WM_UNIT_ID" val="diagram20200698_1*i*1"/>
  <p:tag name="KSO_WM_UNIT_INDEX" val="1"/>
  <p:tag name="KSO_WM_UNIT_LAYERLEVEL" val="1"/>
  <p:tag name="KSO_WM_UNIT_TEXT_FILL_FORE_SCHEMECOLOR_INDEX" val="2"/>
  <p:tag name="KSO_WM_UNIT_TEXT_FILL_FORE_SCHEMECOLOR_INDEX_BRIGHTNESS" val="0"/>
  <p:tag name="KSO_WM_UNIT_TEXT_FILL_TYPE" val="1"/>
  <p:tag name="KSO_WM_UNIT_TYPE" val="i"/>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200698"/>
  <p:tag name="KSO_WM_UNIT_COMPATIBLE" val="0"/>
  <p:tag name="KSO_WM_UNIT_DIAGRAM_ISNUMVISUAL" val="0"/>
  <p:tag name="KSO_WM_UNIT_DIAGRAM_ISREFERUNIT" val="0"/>
  <p:tag name="KSO_WM_UNIT_HIGHLIGHT" val="0"/>
  <p:tag name="KSO_WM_UNIT_ID" val="diagram20200698_1*f*1"/>
  <p:tag name="KSO_WM_UNIT_INDEX" val="1"/>
  <p:tag name="KSO_WM_UNIT_LAYERLEVEL" val="1"/>
  <p:tag name="KSO_WM_UNIT_NOCLEAR" val="0"/>
  <p:tag name="KSO_WM_UNIT_PRESET_TEXT" val="我们是致力于研究AI智能创作PPT的一个团队；我们潜心钻研幻灯片的演示规律与创作思路，希望通过人工智能解放用户双手，不仅高效，而且精准。"/>
  <p:tag name="KSO_WM_UNIT_TEXT_FILL_FORE_SCHEMECOLOR_INDEX" val="14"/>
  <p:tag name="KSO_WM_UNIT_TEXT_FILL_FORE_SCHEMECOLOR_INDEX_BRIGHTNESS" val="-0.05"/>
  <p:tag name="KSO_WM_UNIT_TEXT_FILL_TYPE" val="1"/>
  <p:tag name="KSO_WM_UNIT_TYPE" val="f"/>
  <p:tag name="KSO_WM_UNIT_VALUE" val="260"/>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200698"/>
  <p:tag name="KSO_WM_UNIT_COMPATIBLE" val="0"/>
  <p:tag name="KSO_WM_UNIT_DIAGRAM_ISNUMVISUAL" val="0"/>
  <p:tag name="KSO_WM_UNIT_DIAGRAM_ISREFERUNIT" val="0"/>
  <p:tag name="KSO_WM_UNIT_HIGHLIGHT" val="0"/>
  <p:tag name="KSO_WM_UNIT_ID" val="diagram20200698_1*i*4"/>
  <p:tag name="KSO_WM_UNIT_INDEX" val="4"/>
  <p:tag name="KSO_WM_UNIT_LAYERLEVEL" val="1"/>
  <p:tag name="KSO_WM_UNIT_LINE_FILL_TYPE" val="2"/>
  <p:tag name="KSO_WM_UNIT_LINE_FORE_SCHEMECOLOR_INDEX" val="14"/>
  <p:tag name="KSO_WM_UNIT_LINE_FORE_SCHEMECOLOR_INDEX_BRIGHTNESS" val="0"/>
  <p:tag name="KSO_WM_UNIT_TEXT_FILL_FORE_SCHEMECOLOR_INDEX" val="2"/>
  <p:tag name="KSO_WM_UNIT_TEXT_FILL_FORE_SCHEMECOLOR_INDEX_BRIGHTNESS" val="0"/>
  <p:tag name="KSO_WM_UNIT_TEXT_FILL_TYPE" val="1"/>
  <p:tag name="KSO_WM_UNIT_TYPE" val="i"/>
</p:tagLst>
</file>

<file path=ppt/tags/tag6.xml><?xml version="1.0" encoding="utf-8"?>
<p:tagLst xmlns:a="http://schemas.openxmlformats.org/drawingml/2006/main" xmlns:r="http://schemas.openxmlformats.org/officeDocument/2006/relationships" xmlns:p="http://schemas.openxmlformats.org/presentationml/2006/main">
  <p:tag name="REFSHAPE" val="212617140"/>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200698"/>
  <p:tag name="KSO_WM_UNIT_COMPATIBLE" val="0"/>
  <p:tag name="KSO_WM_UNIT_DIAGRAM_ISNUMVISUAL" val="0"/>
  <p:tag name="KSO_WM_UNIT_DIAGRAM_ISREFERUNIT" val="0"/>
  <p:tag name="KSO_WM_UNIT_HIGHLIGHT" val="0"/>
  <p:tag name="KSO_WM_UNIT_ID" val="diagram20200698_1*d*1"/>
  <p:tag name="KSO_WM_UNIT_INDEX" val="1"/>
  <p:tag name="KSO_WM_UNIT_LAYERLEVEL" val="1"/>
  <p:tag name="KSO_WM_UNIT_SUPPORT_UNIT_TYPE" val="[]"/>
  <p:tag name="KSO_WM_UNIT_TYPE" val="d"/>
  <p:tag name="KSO_WM_UNIT_VALUE" val="1190*1596"/>
  <p:tag name="REFSHAPE" val="1152622532"/>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200698"/>
  <p:tag name="KSO_WM_UNIT_COMPATIBLE" val="0"/>
  <p:tag name="KSO_WM_UNIT_DIAGRAM_ISNUMVISUAL" val="0"/>
  <p:tag name="KSO_WM_UNIT_DIAGRAM_ISREFERUNIT" val="0"/>
  <p:tag name="KSO_WM_UNIT_HIGHLIGHT" val="0"/>
  <p:tag name="KSO_WM_UNIT_ID" val="diagram20200698_1*i*5"/>
  <p:tag name="KSO_WM_UNIT_INDEX" val="5"/>
  <p:tag name="KSO_WM_UNIT_LAYERLEVEL" val="1"/>
  <p:tag name="KSO_WM_UNIT_LINE_FILL_TYPE" val="2"/>
  <p:tag name="KSO_WM_UNIT_LINE_FORE_SCHEMECOLOR_INDEX" val="14"/>
  <p:tag name="KSO_WM_UNIT_LINE_FORE_SCHEMECOLOR_INDEX_BRIGHTNESS" val="0"/>
  <p:tag name="KSO_WM_UNIT_TEXT_FILL_FORE_SCHEMECOLOR_INDEX" val="2"/>
  <p:tag name="KSO_WM_UNIT_TEXT_FILL_FORE_SCHEMECOLOR_INDEX_BRIGHTNESS" val="0"/>
  <p:tag name="KSO_WM_UNIT_TEXT_FILL_TYPE" val="1"/>
  <p:tag name="KSO_WM_UNIT_TYPE" val="i"/>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200698"/>
  <p:tag name="KSO_WM_UNIT_COMPATIBLE" val="0"/>
  <p:tag name="KSO_WM_UNIT_DIAGRAM_ISNUMVISUAL" val="0"/>
  <p:tag name="KSO_WM_UNIT_DIAGRAM_ISREFERUNIT" val="0"/>
  <p:tag name="KSO_WM_UNIT_HIGHLIGHT" val="0"/>
  <p:tag name="KSO_WM_UNIT_ID" val="diagram20200698_1*f*1"/>
  <p:tag name="KSO_WM_UNIT_INDEX" val="1"/>
  <p:tag name="KSO_WM_UNIT_LAYERLEVEL" val="1"/>
  <p:tag name="KSO_WM_UNIT_NOCLEAR" val="0"/>
  <p:tag name="KSO_WM_UNIT_PRESET_TEXT" val="我们是致力于研究AI智能创作PPT的一个团队；我们潜心钻研幻灯片的演示规律与创作思路，希望通过人工智能解放用户双手，不仅高效，而且精准。"/>
  <p:tag name="KSO_WM_UNIT_TEXT_FILL_FORE_SCHEMECOLOR_INDEX" val="14"/>
  <p:tag name="KSO_WM_UNIT_TEXT_FILL_FORE_SCHEMECOLOR_INDEX_BRIGHTNESS" val="-0.05"/>
  <p:tag name="KSO_WM_UNIT_TEXT_FILL_TYPE" val="1"/>
  <p:tag name="KSO_WM_UNIT_TYPE" val="f"/>
  <p:tag name="KSO_WM_UNIT_VALUE" val="260"/>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200698"/>
  <p:tag name="KSO_WM_UNIT_COMPATIBLE" val="0"/>
  <p:tag name="KSO_WM_UNIT_DIAGRAM_ISNUMVISUAL" val="0"/>
  <p:tag name="KSO_WM_UNIT_DIAGRAM_ISREFERUNIT" val="0"/>
  <p:tag name="KSO_WM_UNIT_HIGHLIGHT" val="0"/>
  <p:tag name="KSO_WM_UNIT_ID" val="diagram20200698_1*f*1"/>
  <p:tag name="KSO_WM_UNIT_INDEX" val="1"/>
  <p:tag name="KSO_WM_UNIT_LAYERLEVEL" val="1"/>
  <p:tag name="KSO_WM_UNIT_NOCLEAR" val="0"/>
  <p:tag name="KSO_WM_UNIT_PRESET_TEXT" val="我们是致力于研究AI智能创作PPT的一个团队；我们潜心钻研幻灯片的演示规律与创作思路，希望通过人工智能解放用户双手，不仅高效，而且精准。"/>
  <p:tag name="KSO_WM_UNIT_TEXT_FILL_FORE_SCHEMECOLOR_INDEX" val="14"/>
  <p:tag name="KSO_WM_UNIT_TEXT_FILL_FORE_SCHEMECOLOR_INDEX_BRIGHTNESS" val="-0.05"/>
  <p:tag name="KSO_WM_UNIT_TEXT_FILL_TYPE" val="1"/>
  <p:tag name="KSO_WM_UNIT_TYPE" val="f"/>
  <p:tag name="KSO_WM_UNIT_VALUE" val="260"/>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200698"/>
  <p:tag name="KSO_WM_UNIT_COMPATIBLE" val="0"/>
  <p:tag name="KSO_WM_UNIT_DIAGRAM_ISNUMVISUAL" val="0"/>
  <p:tag name="KSO_WM_UNIT_DIAGRAM_ISREFERUNIT" val="0"/>
  <p:tag name="KSO_WM_UNIT_HIGHLIGHT" val="0"/>
  <p:tag name="KSO_WM_UNIT_ID" val="diagram20200698_1*f*1"/>
  <p:tag name="KSO_WM_UNIT_INDEX" val="1"/>
  <p:tag name="KSO_WM_UNIT_LAYERLEVEL" val="1"/>
  <p:tag name="KSO_WM_UNIT_NOCLEAR" val="0"/>
  <p:tag name="KSO_WM_UNIT_PRESET_TEXT" val="我们是致力于研究AI智能创作PPT的一个团队；我们潜心钻研幻灯片的演示规律与创作思路，希望通过人工智能解放用户双手，不仅高效，而且精准。"/>
  <p:tag name="KSO_WM_UNIT_TEXT_FILL_FORE_SCHEMECOLOR_INDEX" val="14"/>
  <p:tag name="KSO_WM_UNIT_TEXT_FILL_FORE_SCHEMECOLOR_INDEX_BRIGHTNESS" val="-0.05"/>
  <p:tag name="KSO_WM_UNIT_TEXT_FILL_TYPE" val="1"/>
  <p:tag name="KSO_WM_UNIT_TYPE" val="f"/>
  <p:tag name="KSO_WM_UNIT_VALUE" val="260"/>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01,&quot;width&quot;:4489}"/>
  <p:tag name="REFSHAPE" val="212751420"/>
</p:tagLst>
</file>

<file path=ppt/tags/tag8.xml><?xml version="1.0" encoding="utf-8"?>
<p:tagLst xmlns:a="http://schemas.openxmlformats.org/drawingml/2006/main" xmlns:r="http://schemas.openxmlformats.org/officeDocument/2006/relationships" xmlns:p="http://schemas.openxmlformats.org/presentationml/2006/main">
  <p:tag name="REFSHAPE" val="212751556"/>
</p:tagLst>
</file>

<file path=ppt/tags/tag9.xml><?xml version="1.0" encoding="utf-8"?>
<p:tagLst xmlns:a="http://schemas.openxmlformats.org/drawingml/2006/main" xmlns:r="http://schemas.openxmlformats.org/officeDocument/2006/relationships" xmlns:p="http://schemas.openxmlformats.org/presentationml/2006/main">
  <p:tag name="REFSHAPE" val="2127521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1889</Words>
  <Application>Microsoft Office PowerPoint</Application>
  <PresentationFormat>全屏显示(4:3)</PresentationFormat>
  <Paragraphs>162</Paragraphs>
  <Slides>30</Slides>
  <Notes>17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黑体</vt:lpstr>
      <vt:lpstr>华文新魏</vt:lpstr>
      <vt:lpstr>楷体</vt:lpstr>
      <vt:lpstr>楷体_GB2312</vt:lpstr>
      <vt:lpstr>宋体</vt:lpstr>
      <vt:lpstr>微软雅黑</vt:lpstr>
      <vt:lpstr>Arial</vt:lpstr>
      <vt:lpstr>Calibri</vt:lpstr>
      <vt:lpstr>Calibri Light</vt:lpstr>
      <vt:lpstr>Times New Roman</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User</cp:lastModifiedBy>
  <cp:revision>571</cp:revision>
  <dcterms:created xsi:type="dcterms:W3CDTF">2018-12-23T05:02:00Z</dcterms:created>
  <dcterms:modified xsi:type="dcterms:W3CDTF">2020-12-17T06:50:08Z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